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9" r:id="rId2"/>
    <p:sldId id="273" r:id="rId3"/>
    <p:sldId id="281" r:id="rId4"/>
    <p:sldId id="274" r:id="rId5"/>
    <p:sldId id="282" r:id="rId6"/>
    <p:sldId id="275" r:id="rId7"/>
    <p:sldId id="276" r:id="rId8"/>
    <p:sldId id="277" r:id="rId9"/>
    <p:sldId id="278" r:id="rId10"/>
    <p:sldId id="279" r:id="rId11"/>
    <p:sldId id="280"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432515C-13CB-472B-B448-F4058AE832DB}">
          <p14:sldIdLst>
            <p14:sldId id="269"/>
          </p14:sldIdLst>
        </p14:section>
        <p14:section name="Untitled Section" id="{44A80C30-D35D-4B9F-9BEB-B13F150AE8DB}">
          <p14:sldIdLst/>
        </p14:section>
        <p14:section name="Untitled Section" id="{8EE29159-BFF9-4B60-8F58-6E5541CCF14A}">
          <p14:sldIdLst>
            <p14:sldId id="273"/>
            <p14:sldId id="281"/>
            <p14:sldId id="274"/>
            <p14:sldId id="282"/>
            <p14:sldId id="275"/>
            <p14:sldId id="276"/>
            <p14:sldId id="277"/>
            <p14:sldId id="278"/>
            <p14:sldId id="279"/>
            <p14:sldId id="280"/>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23093" autoAdjust="0"/>
    <p:restoredTop sz="93979" autoAdjust="0"/>
  </p:normalViewPr>
  <p:slideViewPr>
    <p:cSldViewPr snapToGrid="0">
      <p:cViewPr varScale="1">
        <p:scale>
          <a:sx n="41" d="100"/>
          <a:sy n="41" d="100"/>
        </p:scale>
        <p:origin x="-96" y="-81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D727E4-4995-49BC-A63F-AC75DBE2A596}" type="datetimeFigureOut">
              <a:rPr lang="vi-VN" smtClean="0"/>
              <a:t>19/10/2021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942A15-AFEB-46FF-88A4-4F086E0FA44A}" type="slidenum">
              <a:rPr lang="vi-VN" smtClean="0"/>
              <a:t>‹#›</a:t>
            </a:fld>
            <a:endParaRPr lang="vi-VN"/>
          </a:p>
        </p:txBody>
      </p:sp>
    </p:spTree>
    <p:extLst>
      <p:ext uri="{BB962C8B-B14F-4D97-AF65-F5344CB8AC3E}">
        <p14:creationId xmlns:p14="http://schemas.microsoft.com/office/powerpoint/2010/main" val="1232019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28942A15-AFEB-46FF-88A4-4F086E0FA44A}" type="slidenum">
              <a:rPr lang="vi-VN" smtClean="0"/>
              <a:t>1</a:t>
            </a:fld>
            <a:endParaRPr lang="vi-VN"/>
          </a:p>
        </p:txBody>
      </p:sp>
    </p:spTree>
    <p:extLst>
      <p:ext uri="{BB962C8B-B14F-4D97-AF65-F5344CB8AC3E}">
        <p14:creationId xmlns:p14="http://schemas.microsoft.com/office/powerpoint/2010/main" val="767518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19/10/2021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806326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19/10/2021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76832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19/10/2021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736637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2A693D51-1F06-4472-B93F-6F818230CAE7}" type="datetimeFigureOut">
              <a:rPr lang="vi-VN" smtClean="0"/>
              <a:t>19/10/2021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137675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A693D51-1F06-4472-B93F-6F818230CAE7}" type="datetimeFigureOut">
              <a:rPr lang="vi-VN" smtClean="0"/>
              <a:t>19/10/2021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3084112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2A693D51-1F06-4472-B93F-6F818230CAE7}" type="datetimeFigureOut">
              <a:rPr lang="vi-VN" smtClean="0"/>
              <a:t>19/10/2021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122587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2A693D51-1F06-4472-B93F-6F818230CAE7}" type="datetimeFigureOut">
              <a:rPr lang="vi-VN" smtClean="0"/>
              <a:t>19/10/2021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777239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2A693D51-1F06-4472-B93F-6F818230CAE7}" type="datetimeFigureOut">
              <a:rPr lang="vi-VN" smtClean="0"/>
              <a:t>19/10/2021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3252917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93D51-1F06-4472-B93F-6F818230CAE7}" type="datetimeFigureOut">
              <a:rPr lang="vi-VN" smtClean="0"/>
              <a:t>19/10/2021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556933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693D51-1F06-4472-B93F-6F818230CAE7}" type="datetimeFigureOut">
              <a:rPr lang="vi-VN" smtClean="0"/>
              <a:t>19/10/2021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018556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693D51-1F06-4472-B93F-6F818230CAE7}" type="datetimeFigureOut">
              <a:rPr lang="vi-VN" smtClean="0"/>
              <a:t>19/10/2021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295A9E-70D6-4214-9F2E-04F49FBD965A}" type="slidenum">
              <a:rPr lang="vi-VN" smtClean="0"/>
              <a:t>‹#›</a:t>
            </a:fld>
            <a:endParaRPr lang="vi-VN"/>
          </a:p>
        </p:txBody>
      </p:sp>
    </p:spTree>
    <p:extLst>
      <p:ext uri="{BB962C8B-B14F-4D97-AF65-F5344CB8AC3E}">
        <p14:creationId xmlns:p14="http://schemas.microsoft.com/office/powerpoint/2010/main" val="2871187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93D51-1F06-4472-B93F-6F818230CAE7}" type="datetimeFigureOut">
              <a:rPr lang="vi-VN" smtClean="0"/>
              <a:t>19/10/2021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295A9E-70D6-4214-9F2E-04F49FBD965A}" type="slidenum">
              <a:rPr lang="vi-VN" smtClean="0"/>
              <a:t>‹#›</a:t>
            </a:fld>
            <a:endParaRPr lang="vi-VN"/>
          </a:p>
        </p:txBody>
      </p:sp>
    </p:spTree>
    <p:extLst>
      <p:ext uri="{BB962C8B-B14F-4D97-AF65-F5344CB8AC3E}">
        <p14:creationId xmlns:p14="http://schemas.microsoft.com/office/powerpoint/2010/main" val="318130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00169" y="1535090"/>
            <a:ext cx="2236573" cy="523220"/>
          </a:xfrm>
          <a:prstGeom prst="rect">
            <a:avLst/>
          </a:prstGeom>
          <a:noFill/>
        </p:spPr>
        <p:txBody>
          <a:bodyPr wrap="square" rtlCol="0">
            <a:spAutoFit/>
          </a:bodyPr>
          <a:lstStyle/>
          <a:p>
            <a:r>
              <a:rPr lang="vi-VN" sz="2800" b="1" dirty="0" smtClean="0">
                <a:solidFill>
                  <a:schemeClr val="accent1">
                    <a:lumMod val="50000"/>
                  </a:schemeClr>
                </a:solidFill>
                <a:latin typeface="+mj-lt"/>
              </a:rPr>
              <a:t>TOÁN 6 </a:t>
            </a:r>
            <a:endParaRPr lang="vi-VN" sz="2800" b="1" dirty="0">
              <a:solidFill>
                <a:schemeClr val="accent1">
                  <a:lumMod val="50000"/>
                </a:schemeClr>
              </a:solidFill>
              <a:latin typeface="+mj-lt"/>
            </a:endParaRPr>
          </a:p>
        </p:txBody>
      </p:sp>
      <p:sp>
        <p:nvSpPr>
          <p:cNvPr id="8" name="TextBox 7"/>
          <p:cNvSpPr txBox="1"/>
          <p:nvPr/>
        </p:nvSpPr>
        <p:spPr>
          <a:xfrm>
            <a:off x="3898696" y="1117453"/>
            <a:ext cx="4540342" cy="553998"/>
          </a:xfrm>
          <a:prstGeom prst="rect">
            <a:avLst/>
          </a:prstGeom>
          <a:noFill/>
        </p:spPr>
        <p:txBody>
          <a:bodyPr wrap="square" rtlCol="0">
            <a:spAutoFit/>
          </a:bodyPr>
          <a:lstStyle/>
          <a:p>
            <a:r>
              <a:rPr lang="vi-VN" sz="3000" b="1" dirty="0" smtClean="0">
                <a:solidFill>
                  <a:srgbClr val="FF0000"/>
                </a:solidFill>
                <a:latin typeface="+mj-lt"/>
              </a:rPr>
              <a:t>CHÂN TRỜI SÁNG TẠO </a:t>
            </a:r>
            <a:endParaRPr lang="vi-VN" sz="3000" b="1" dirty="0">
              <a:solidFill>
                <a:srgbClr val="FF0000"/>
              </a:solidFill>
              <a:latin typeface="+mj-lt"/>
            </a:endParaRPr>
          </a:p>
        </p:txBody>
      </p:sp>
      <p:sp>
        <p:nvSpPr>
          <p:cNvPr id="10" name="TextBox 9"/>
          <p:cNvSpPr txBox="1"/>
          <p:nvPr/>
        </p:nvSpPr>
        <p:spPr>
          <a:xfrm>
            <a:off x="3756809" y="1919796"/>
            <a:ext cx="5112872" cy="523220"/>
          </a:xfrm>
          <a:prstGeom prst="rect">
            <a:avLst/>
          </a:prstGeom>
          <a:noFill/>
        </p:spPr>
        <p:txBody>
          <a:bodyPr wrap="square" rtlCol="0">
            <a:spAutoFit/>
          </a:bodyPr>
          <a:lstStyle/>
          <a:p>
            <a:r>
              <a:rPr lang="vi-VN" sz="2800" b="1" dirty="0" smtClean="0">
                <a:solidFill>
                  <a:schemeClr val="accent1">
                    <a:lumMod val="50000"/>
                  </a:schemeClr>
                </a:solidFill>
                <a:latin typeface="+mj-lt"/>
              </a:rPr>
              <a:t>CHƯƠNG 1: SỐ TỰ NHIÊN </a:t>
            </a:r>
            <a:endParaRPr lang="vi-VN" sz="2800" b="1" dirty="0">
              <a:solidFill>
                <a:schemeClr val="accent1">
                  <a:lumMod val="50000"/>
                </a:schemeClr>
              </a:solidFill>
              <a:latin typeface="+mj-lt"/>
            </a:endParaRPr>
          </a:p>
        </p:txBody>
      </p:sp>
      <p:sp>
        <p:nvSpPr>
          <p:cNvPr id="11" name="TextBox 10"/>
          <p:cNvSpPr txBox="1"/>
          <p:nvPr/>
        </p:nvSpPr>
        <p:spPr>
          <a:xfrm>
            <a:off x="332436" y="3053826"/>
            <a:ext cx="11848388" cy="1015663"/>
          </a:xfrm>
          <a:prstGeom prst="rect">
            <a:avLst/>
          </a:prstGeom>
          <a:noFill/>
        </p:spPr>
        <p:txBody>
          <a:bodyPr wrap="square" rtlCol="0">
            <a:spAutoFit/>
          </a:bodyPr>
          <a:lstStyle/>
          <a:p>
            <a:pPr algn="ctr"/>
            <a:r>
              <a:rPr lang="vi-VN" sz="6000" b="1" dirty="0" smtClean="0">
                <a:ln w="22225">
                  <a:solidFill>
                    <a:schemeClr val="accent1">
                      <a:lumMod val="50000"/>
                    </a:schemeClr>
                  </a:solidFill>
                  <a:prstDash val="solid"/>
                </a:ln>
                <a:solidFill>
                  <a:srgbClr val="FF0000"/>
                </a:solidFill>
                <a:effectLst>
                  <a:outerShdw blurRad="60007" dist="200025" dir="15000000" sy="30000" kx="-1800000" algn="bl" rotWithShape="0">
                    <a:prstClr val="black">
                      <a:alpha val="32000"/>
                    </a:prstClr>
                  </a:outerShdw>
                </a:effectLst>
                <a:latin typeface="Cambria" panose="02040503050406030204" pitchFamily="18" charset="0"/>
                <a:ea typeface="Cambria" panose="02040503050406030204" pitchFamily="18" charset="0"/>
              </a:rPr>
              <a:t>ÔN TẬP CHƯƠNG 1</a:t>
            </a:r>
            <a:r>
              <a:rPr lang="en-US" sz="6000" b="1" dirty="0" smtClean="0">
                <a:ln w="22225">
                  <a:solidFill>
                    <a:schemeClr val="accent1">
                      <a:lumMod val="50000"/>
                    </a:schemeClr>
                  </a:solidFill>
                  <a:prstDash val="solid"/>
                </a:ln>
                <a:solidFill>
                  <a:srgbClr val="FF0000"/>
                </a:solidFill>
                <a:effectLst>
                  <a:outerShdw blurRad="60007" dist="200025" dir="15000000" sy="30000" kx="-1800000" algn="bl" rotWithShape="0">
                    <a:prstClr val="black">
                      <a:alpha val="32000"/>
                    </a:prstClr>
                  </a:outerShdw>
                </a:effectLst>
                <a:latin typeface="Cambria" panose="02040503050406030204" pitchFamily="18" charset="0"/>
                <a:ea typeface="Cambria" panose="02040503050406030204" pitchFamily="18" charset="0"/>
              </a:rPr>
              <a:t>(TT)</a:t>
            </a:r>
            <a:endParaRPr lang="vi-VN" sz="6000" b="1" dirty="0" smtClean="0">
              <a:ln w="22225">
                <a:solidFill>
                  <a:schemeClr val="accent1">
                    <a:lumMod val="50000"/>
                  </a:schemeClr>
                </a:solidFill>
                <a:prstDash val="solid"/>
              </a:ln>
              <a:solidFill>
                <a:srgbClr val="FF0000"/>
              </a:solidFill>
              <a:effectLst>
                <a:outerShdw blurRad="60007" dist="200025" dir="15000000" sy="30000" kx="-1800000" algn="bl" rotWithShape="0">
                  <a:prstClr val="black">
                    <a:alpha val="32000"/>
                  </a:prst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21039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77514" y="68472"/>
            <a:ext cx="11396311" cy="1446550"/>
          </a:xfrm>
          <a:prstGeom prst="rect">
            <a:avLst/>
          </a:prstGeom>
        </p:spPr>
        <p:txBody>
          <a:bodyPr wrap="square">
            <a:spAutoFit/>
          </a:bodyPr>
          <a:lstStyle/>
          <a:p>
            <a:r>
              <a:rPr lang="en-US" sz="2200" b="1" i="1" dirty="0" smtClean="0">
                <a:solidFill>
                  <a:srgbClr val="CF2E2E"/>
                </a:solidFill>
                <a:latin typeface="+mj-lt"/>
              </a:rPr>
              <a:t>7) </a:t>
            </a:r>
            <a:r>
              <a:rPr lang="vi-VN" sz="2200" b="1" i="1" dirty="0">
                <a:solidFill>
                  <a:srgbClr val="263238"/>
                </a:solidFill>
                <a:latin typeface="+mj-lt"/>
              </a:rPr>
              <a:t> </a:t>
            </a:r>
            <a:r>
              <a:rPr lang="vi-VN" sz="2200" b="1" i="1" dirty="0">
                <a:solidFill>
                  <a:schemeClr val="accent1">
                    <a:lumMod val="50000"/>
                  </a:schemeClr>
                </a:solidFill>
                <a:latin typeface="+mj-lt"/>
              </a:rPr>
              <a:t>Nhóm các bạn lớp 6B cần chia 48 quyển vở, 32 chiếc thước kẻ và 56 chiếc bút chì vào trong các túi quà để mang tặng các bạn ở trung tâm trẻ mồ côi sao cho số quyển vở, thước kẻ và bút chì ở mỗi túi đều như nhau. Tính số lượng túi quà nhiều nhất mà nhóm các bạn có thể chia được. Khi đó, số lượng vở, thước kẻ, bút chì trong mỗi túi là bao nhiêu</a:t>
            </a:r>
            <a:r>
              <a:rPr lang="vi-VN" sz="2200" b="1" i="1" dirty="0" smtClean="0">
                <a:solidFill>
                  <a:schemeClr val="accent1">
                    <a:lumMod val="50000"/>
                  </a:schemeClr>
                </a:solidFill>
                <a:latin typeface="+mj-lt"/>
              </a:rPr>
              <a:t>?</a:t>
            </a:r>
            <a:endParaRPr lang="vi-VN" sz="2200" b="1" i="1" dirty="0">
              <a:solidFill>
                <a:schemeClr val="accent1">
                  <a:lumMod val="50000"/>
                </a:schemeClr>
              </a:solidFill>
              <a:latin typeface="+mj-lt"/>
            </a:endParaRPr>
          </a:p>
        </p:txBody>
      </p:sp>
      <p:sp>
        <p:nvSpPr>
          <p:cNvPr id="2" name="Rectangle 1"/>
          <p:cNvSpPr/>
          <p:nvPr/>
        </p:nvSpPr>
        <p:spPr>
          <a:xfrm>
            <a:off x="336882" y="1981058"/>
            <a:ext cx="11636943" cy="830997"/>
          </a:xfrm>
          <a:prstGeom prst="rect">
            <a:avLst/>
          </a:prstGeom>
        </p:spPr>
        <p:txBody>
          <a:bodyPr wrap="square">
            <a:spAutoFit/>
          </a:bodyPr>
          <a:lstStyle/>
          <a:p>
            <a:pPr lvl="0"/>
            <a:r>
              <a:rPr lang="vi-VN" sz="2400" dirty="0" smtClean="0">
                <a:solidFill>
                  <a:schemeClr val="accent1">
                    <a:lumMod val="50000"/>
                  </a:schemeClr>
                </a:solidFill>
                <a:latin typeface="+mj-lt"/>
              </a:rPr>
              <a:t>   Vì </a:t>
            </a:r>
            <a:r>
              <a:rPr lang="vi-VN" sz="2400" dirty="0">
                <a:solidFill>
                  <a:schemeClr val="accent1">
                    <a:lumMod val="50000"/>
                  </a:schemeClr>
                </a:solidFill>
                <a:latin typeface="+mj-lt"/>
              </a:rPr>
              <a:t>số quyển vở, thước kẻ và bút chì trong mỗi túi quà đều như nhau nên số túi quà nhiều nhất mà nhóm các bạn lớp 6B có thể chia được chính là ước chung lớn nhất của 48; 32 và 56</a:t>
            </a:r>
            <a:r>
              <a:rPr lang="vi-VN" sz="2400" dirty="0" smtClean="0">
                <a:solidFill>
                  <a:schemeClr val="accent1">
                    <a:lumMod val="50000"/>
                  </a:schemeClr>
                </a:solidFill>
                <a:latin typeface="+mj-lt"/>
              </a:rPr>
              <a:t>.</a:t>
            </a:r>
            <a:endParaRPr lang="vi-VN" sz="2400" dirty="0">
              <a:solidFill>
                <a:schemeClr val="accent1">
                  <a:lumMod val="50000"/>
                </a:schemeClr>
              </a:solidFill>
              <a:latin typeface="+mj-lt"/>
            </a:endParaRPr>
          </a:p>
        </p:txBody>
      </p:sp>
      <p:sp>
        <p:nvSpPr>
          <p:cNvPr id="3" name="Rectangle 2"/>
          <p:cNvSpPr/>
          <p:nvPr/>
        </p:nvSpPr>
        <p:spPr>
          <a:xfrm>
            <a:off x="83539" y="1515022"/>
            <a:ext cx="747320" cy="461665"/>
          </a:xfrm>
          <a:prstGeom prst="rect">
            <a:avLst/>
          </a:prstGeom>
        </p:spPr>
        <p:txBody>
          <a:bodyPr wrap="none">
            <a:spAutoFit/>
          </a:bodyPr>
          <a:lstStyle/>
          <a:p>
            <a:pPr lvl="0" algn="ctr"/>
            <a:r>
              <a:rPr lang="vi-VN" sz="2400" b="1" u="sng" dirty="0">
                <a:solidFill>
                  <a:srgbClr val="FF0000"/>
                </a:solidFill>
                <a:latin typeface="+mj-lt"/>
              </a:rPr>
              <a:t>Giải</a:t>
            </a:r>
            <a:endParaRPr lang="vi-VN" sz="2400" b="1" dirty="0">
              <a:solidFill>
                <a:srgbClr val="FF0000"/>
              </a:solidFill>
              <a:latin typeface="+mj-lt"/>
            </a:endParaRPr>
          </a:p>
        </p:txBody>
      </p:sp>
      <p:sp>
        <p:nvSpPr>
          <p:cNvPr id="4" name="Rectangle 3"/>
          <p:cNvSpPr/>
          <p:nvPr/>
        </p:nvSpPr>
        <p:spPr>
          <a:xfrm>
            <a:off x="336882" y="2812055"/>
            <a:ext cx="9865209" cy="1938992"/>
          </a:xfrm>
          <a:prstGeom prst="rect">
            <a:avLst/>
          </a:prstGeom>
        </p:spPr>
        <p:txBody>
          <a:bodyPr wrap="square">
            <a:spAutoFit/>
          </a:bodyPr>
          <a:lstStyle/>
          <a:p>
            <a:pPr lvl="0"/>
            <a:r>
              <a:rPr lang="vi-VN" sz="2400" dirty="0" smtClean="0">
                <a:solidFill>
                  <a:srgbClr val="5B9BD5">
                    <a:lumMod val="50000"/>
                  </a:srgbClr>
                </a:solidFill>
                <a:latin typeface="+mj-lt"/>
              </a:rPr>
              <a:t>   Ta </a:t>
            </a:r>
            <a:r>
              <a:rPr lang="vi-VN" sz="2400" dirty="0">
                <a:solidFill>
                  <a:srgbClr val="5B9BD5">
                    <a:lumMod val="50000"/>
                  </a:srgbClr>
                </a:solidFill>
                <a:latin typeface="+mj-lt"/>
              </a:rPr>
              <a:t>có:</a:t>
            </a:r>
          </a:p>
          <a:p>
            <a:pPr lvl="0">
              <a:buFont typeface="Arial" panose="020B0604020202020204" pitchFamily="34" charset="0"/>
              <a:buChar char="•"/>
            </a:pPr>
            <a:r>
              <a:rPr lang="vi-VN" sz="2400" dirty="0">
                <a:solidFill>
                  <a:srgbClr val="5B9BD5">
                    <a:lumMod val="50000"/>
                  </a:srgbClr>
                </a:solidFill>
                <a:latin typeface="+mj-lt"/>
              </a:rPr>
              <a:t>48 = 2</a:t>
            </a:r>
            <a:r>
              <a:rPr lang="vi-VN" sz="2400" baseline="30000" dirty="0">
                <a:solidFill>
                  <a:srgbClr val="5B9BD5">
                    <a:lumMod val="50000"/>
                  </a:srgbClr>
                </a:solidFill>
                <a:latin typeface="+mj-lt"/>
              </a:rPr>
              <a:t>4</a:t>
            </a:r>
            <a:r>
              <a:rPr lang="vi-VN" sz="2400" dirty="0">
                <a:solidFill>
                  <a:srgbClr val="5B9BD5">
                    <a:lumMod val="50000"/>
                  </a:srgbClr>
                </a:solidFill>
                <a:latin typeface="+mj-lt"/>
              </a:rPr>
              <a:t> . </a:t>
            </a:r>
            <a:r>
              <a:rPr lang="vi-VN" sz="2400" dirty="0" smtClean="0">
                <a:solidFill>
                  <a:srgbClr val="5B9BD5">
                    <a:lumMod val="50000"/>
                  </a:srgbClr>
                </a:solidFill>
                <a:latin typeface="+mj-lt"/>
              </a:rPr>
              <a:t>3</a:t>
            </a:r>
            <a:endParaRPr lang="vi-VN" sz="2400" dirty="0">
              <a:solidFill>
                <a:srgbClr val="5B9BD5">
                  <a:lumMod val="50000"/>
                </a:srgbClr>
              </a:solidFill>
              <a:latin typeface="+mj-lt"/>
            </a:endParaRPr>
          </a:p>
          <a:p>
            <a:pPr lvl="0">
              <a:buFont typeface="Arial" panose="020B0604020202020204" pitchFamily="34" charset="0"/>
              <a:buChar char="•"/>
            </a:pPr>
            <a:r>
              <a:rPr lang="vi-VN" sz="2400" dirty="0">
                <a:solidFill>
                  <a:srgbClr val="5B9BD5">
                    <a:lumMod val="50000"/>
                  </a:srgbClr>
                </a:solidFill>
                <a:latin typeface="+mj-lt"/>
              </a:rPr>
              <a:t>32 = </a:t>
            </a:r>
            <a:r>
              <a:rPr lang="vi-VN" sz="2400" dirty="0" smtClean="0">
                <a:solidFill>
                  <a:srgbClr val="5B9BD5">
                    <a:lumMod val="50000"/>
                  </a:srgbClr>
                </a:solidFill>
                <a:latin typeface="+mj-lt"/>
              </a:rPr>
              <a:t>2</a:t>
            </a:r>
            <a:r>
              <a:rPr lang="vi-VN" sz="2400" baseline="30000" dirty="0" smtClean="0">
                <a:solidFill>
                  <a:srgbClr val="5B9BD5">
                    <a:lumMod val="50000"/>
                  </a:srgbClr>
                </a:solidFill>
                <a:latin typeface="+mj-lt"/>
              </a:rPr>
              <a:t>5</a:t>
            </a:r>
            <a:endParaRPr lang="vi-VN" sz="2400" dirty="0">
              <a:solidFill>
                <a:srgbClr val="5B9BD5">
                  <a:lumMod val="50000"/>
                </a:srgbClr>
              </a:solidFill>
              <a:latin typeface="+mj-lt"/>
            </a:endParaRPr>
          </a:p>
          <a:p>
            <a:pPr lvl="0">
              <a:buFont typeface="Arial" panose="020B0604020202020204" pitchFamily="34" charset="0"/>
              <a:buChar char="•"/>
            </a:pPr>
            <a:r>
              <a:rPr lang="vi-VN" sz="2400" dirty="0">
                <a:solidFill>
                  <a:srgbClr val="5B9BD5">
                    <a:lumMod val="50000"/>
                  </a:srgbClr>
                </a:solidFill>
                <a:latin typeface="+mj-lt"/>
              </a:rPr>
              <a:t>56 = 2</a:t>
            </a:r>
            <a:r>
              <a:rPr lang="vi-VN" sz="2400" baseline="30000" dirty="0">
                <a:solidFill>
                  <a:srgbClr val="5B9BD5">
                    <a:lumMod val="50000"/>
                  </a:srgbClr>
                </a:solidFill>
                <a:latin typeface="+mj-lt"/>
              </a:rPr>
              <a:t>3</a:t>
            </a:r>
            <a:r>
              <a:rPr lang="vi-VN" sz="2400" dirty="0">
                <a:solidFill>
                  <a:srgbClr val="5B9BD5">
                    <a:lumMod val="50000"/>
                  </a:srgbClr>
                </a:solidFill>
                <a:latin typeface="+mj-lt"/>
              </a:rPr>
              <a:t> . 7</a:t>
            </a:r>
          </a:p>
          <a:p>
            <a:pPr lvl="0"/>
            <a:r>
              <a:rPr lang="vi-VN" sz="2400" dirty="0">
                <a:solidFill>
                  <a:srgbClr val="5B9BD5">
                    <a:lumMod val="50000"/>
                  </a:srgbClr>
                </a:solidFill>
                <a:latin typeface="+mj-lt"/>
              </a:rPr>
              <a:t>Suy ra: ƯCLN(48; 32; 56) = 2</a:t>
            </a:r>
            <a:r>
              <a:rPr lang="vi-VN" sz="2400" baseline="30000" dirty="0">
                <a:solidFill>
                  <a:srgbClr val="5B9BD5">
                    <a:lumMod val="50000"/>
                  </a:srgbClr>
                </a:solidFill>
                <a:latin typeface="+mj-lt"/>
              </a:rPr>
              <a:t>3</a:t>
            </a:r>
            <a:r>
              <a:rPr lang="vi-VN" sz="2400" dirty="0">
                <a:solidFill>
                  <a:srgbClr val="5B9BD5">
                    <a:lumMod val="50000"/>
                  </a:srgbClr>
                </a:solidFill>
                <a:latin typeface="+mj-lt"/>
              </a:rPr>
              <a:t> = 8</a:t>
            </a:r>
            <a:r>
              <a:rPr lang="vi-VN" sz="2400" dirty="0" smtClean="0">
                <a:solidFill>
                  <a:srgbClr val="5B9BD5">
                    <a:lumMod val="50000"/>
                  </a:srgbClr>
                </a:solidFill>
                <a:latin typeface="+mj-lt"/>
              </a:rPr>
              <a:t>.</a:t>
            </a:r>
            <a:endParaRPr lang="vi-VN" sz="2400" dirty="0">
              <a:solidFill>
                <a:srgbClr val="5B9BD5">
                  <a:lumMod val="50000"/>
                </a:srgbClr>
              </a:solidFill>
              <a:latin typeface="+mj-lt"/>
            </a:endParaRPr>
          </a:p>
        </p:txBody>
      </p:sp>
      <p:sp>
        <p:nvSpPr>
          <p:cNvPr id="6" name="Rectangle 5"/>
          <p:cNvSpPr/>
          <p:nvPr/>
        </p:nvSpPr>
        <p:spPr>
          <a:xfrm>
            <a:off x="336882" y="4770391"/>
            <a:ext cx="10871049" cy="1938992"/>
          </a:xfrm>
          <a:prstGeom prst="rect">
            <a:avLst/>
          </a:prstGeom>
        </p:spPr>
        <p:txBody>
          <a:bodyPr wrap="square">
            <a:spAutoFit/>
          </a:bodyPr>
          <a:lstStyle/>
          <a:p>
            <a:pPr lvl="0"/>
            <a:r>
              <a:rPr lang="vi-VN" sz="2400" dirty="0" smtClean="0">
                <a:solidFill>
                  <a:srgbClr val="5B9BD5">
                    <a:lumMod val="50000"/>
                  </a:srgbClr>
                </a:solidFill>
                <a:latin typeface="+mj-lt"/>
              </a:rPr>
              <a:t>   Vậy </a:t>
            </a:r>
            <a:r>
              <a:rPr lang="vi-VN" sz="2400" dirty="0">
                <a:solidFill>
                  <a:srgbClr val="5B9BD5">
                    <a:lumMod val="50000"/>
                  </a:srgbClr>
                </a:solidFill>
                <a:latin typeface="+mj-lt"/>
              </a:rPr>
              <a:t>số túi quà nhiều nhất mà nhóm các bạn lớp 6B có thể chia được là 8 túi.</a:t>
            </a:r>
          </a:p>
          <a:p>
            <a:pPr lvl="0"/>
            <a:r>
              <a:rPr lang="vi-VN" sz="2400" dirty="0" smtClean="0">
                <a:solidFill>
                  <a:srgbClr val="5B9BD5">
                    <a:lumMod val="50000"/>
                  </a:srgbClr>
                </a:solidFill>
                <a:latin typeface="+mj-lt"/>
              </a:rPr>
              <a:t>   Khi </a:t>
            </a:r>
            <a:r>
              <a:rPr lang="vi-VN" sz="2400" dirty="0">
                <a:solidFill>
                  <a:srgbClr val="5B9BD5">
                    <a:lumMod val="50000"/>
                  </a:srgbClr>
                </a:solidFill>
                <a:latin typeface="+mj-lt"/>
              </a:rPr>
              <a:t>đó, trong mỗi túi có:</a:t>
            </a:r>
          </a:p>
          <a:p>
            <a:pPr lvl="0">
              <a:buFont typeface="Arial" panose="020B0604020202020204" pitchFamily="34" charset="0"/>
              <a:buChar char="•"/>
            </a:pPr>
            <a:r>
              <a:rPr lang="vi-VN" sz="2400" dirty="0">
                <a:solidFill>
                  <a:srgbClr val="5B9BD5">
                    <a:lumMod val="50000"/>
                  </a:srgbClr>
                </a:solidFill>
                <a:latin typeface="+mj-lt"/>
              </a:rPr>
              <a:t>48 : 8 = 6 quyển vở;</a:t>
            </a:r>
          </a:p>
          <a:p>
            <a:pPr lvl="0">
              <a:buFont typeface="Arial" panose="020B0604020202020204" pitchFamily="34" charset="0"/>
              <a:buChar char="•"/>
            </a:pPr>
            <a:r>
              <a:rPr lang="vi-VN" sz="2400" dirty="0">
                <a:solidFill>
                  <a:srgbClr val="5B9BD5">
                    <a:lumMod val="50000"/>
                  </a:srgbClr>
                </a:solidFill>
                <a:latin typeface="+mj-lt"/>
              </a:rPr>
              <a:t>32 : 8 = 4 thước kẻ;</a:t>
            </a:r>
          </a:p>
          <a:p>
            <a:pPr lvl="0">
              <a:buFont typeface="Arial" panose="020B0604020202020204" pitchFamily="34" charset="0"/>
              <a:buChar char="•"/>
            </a:pPr>
            <a:r>
              <a:rPr lang="vi-VN" sz="2400" dirty="0">
                <a:solidFill>
                  <a:srgbClr val="5B9BD5">
                    <a:lumMod val="50000"/>
                  </a:srgbClr>
                </a:solidFill>
                <a:latin typeface="+mj-lt"/>
              </a:rPr>
              <a:t>56 : 8 = 7 bút chì.</a:t>
            </a:r>
          </a:p>
        </p:txBody>
      </p:sp>
      <p:cxnSp>
        <p:nvCxnSpPr>
          <p:cNvPr id="7" name="Straight Connector 6"/>
          <p:cNvCxnSpPr/>
          <p:nvPr/>
        </p:nvCxnSpPr>
        <p:spPr>
          <a:xfrm flipV="1">
            <a:off x="4132085" y="423513"/>
            <a:ext cx="6275671" cy="1924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589191" y="1142200"/>
            <a:ext cx="1097283" cy="1603"/>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6677966" y="1139783"/>
            <a:ext cx="1183908"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615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4859" y="1337554"/>
            <a:ext cx="6096000" cy="3477875"/>
          </a:xfrm>
          <a:prstGeom prst="rect">
            <a:avLst/>
          </a:prstGeom>
        </p:spPr>
        <p:txBody>
          <a:bodyPr>
            <a:spAutoFit/>
          </a:bodyPr>
          <a:lstStyle/>
          <a:p>
            <a:r>
              <a:rPr lang="vi-VN" sz="2200" b="1" i="1" dirty="0">
                <a:solidFill>
                  <a:schemeClr val="accent1">
                    <a:lumMod val="50000"/>
                  </a:schemeClr>
                </a:solidFill>
                <a:latin typeface="+mj-lt"/>
              </a:rPr>
              <a:t> </a:t>
            </a:r>
            <a:r>
              <a:rPr lang="vi-VN" sz="2200" b="1" i="1" dirty="0" smtClean="0">
                <a:solidFill>
                  <a:schemeClr val="accent1">
                    <a:lumMod val="50000"/>
                  </a:schemeClr>
                </a:solidFill>
                <a:latin typeface="+mj-lt"/>
              </a:rPr>
              <a:t>                             </a:t>
            </a:r>
            <a:r>
              <a:rPr lang="vi-VN" sz="2200" b="1" i="1" dirty="0" smtClean="0">
                <a:solidFill>
                  <a:srgbClr val="FF0000"/>
                </a:solidFill>
                <a:latin typeface="+mj-lt"/>
              </a:rPr>
              <a:t>TOÁN </a:t>
            </a:r>
            <a:r>
              <a:rPr lang="vi-VN" sz="2200" b="1" i="1" dirty="0">
                <a:solidFill>
                  <a:srgbClr val="FF0000"/>
                </a:solidFill>
                <a:latin typeface="+mj-lt"/>
              </a:rPr>
              <a:t>VÀ THƠ</a:t>
            </a:r>
          </a:p>
          <a:p>
            <a:pPr algn="ctr"/>
            <a:r>
              <a:rPr lang="vi-VN" sz="2200" b="1" i="1" dirty="0">
                <a:solidFill>
                  <a:schemeClr val="accent1">
                    <a:lumMod val="50000"/>
                  </a:schemeClr>
                </a:solidFill>
                <a:latin typeface="+mj-lt"/>
              </a:rPr>
              <a:t>Trung thu gió mát trăng trong</a:t>
            </a:r>
          </a:p>
          <a:p>
            <a:pPr algn="ctr"/>
            <a:r>
              <a:rPr lang="vi-VN" sz="2200" b="1" i="1" dirty="0">
                <a:solidFill>
                  <a:schemeClr val="accent1">
                    <a:lumMod val="50000"/>
                  </a:schemeClr>
                </a:solidFill>
                <a:latin typeface="+mj-lt"/>
              </a:rPr>
              <a:t>Phố phường đông đúc, đèn lồng sao sa</a:t>
            </a:r>
          </a:p>
          <a:p>
            <a:pPr algn="ctr"/>
            <a:r>
              <a:rPr lang="vi-VN" sz="2200" b="1" i="1" dirty="0">
                <a:solidFill>
                  <a:schemeClr val="accent1">
                    <a:lumMod val="50000"/>
                  </a:schemeClr>
                </a:solidFill>
                <a:latin typeface="+mj-lt"/>
              </a:rPr>
              <a:t>Rủ nhau đi đếm đèn hoa</a:t>
            </a:r>
          </a:p>
          <a:p>
            <a:pPr algn="ctr"/>
            <a:r>
              <a:rPr lang="vi-VN" sz="2200" b="1" i="1" dirty="0">
                <a:solidFill>
                  <a:schemeClr val="accent1">
                    <a:lumMod val="50000"/>
                  </a:schemeClr>
                </a:solidFill>
                <a:latin typeface="+mj-lt"/>
              </a:rPr>
              <a:t>Quẩn quanh, quanh quẩn biết là ai hay</a:t>
            </a:r>
          </a:p>
          <a:p>
            <a:pPr algn="ctr"/>
            <a:r>
              <a:rPr lang="vi-VN" sz="2200" b="1" i="1" dirty="0">
                <a:solidFill>
                  <a:schemeClr val="accent2">
                    <a:lumMod val="50000"/>
                  </a:schemeClr>
                </a:solidFill>
                <a:latin typeface="+mj-lt"/>
              </a:rPr>
              <a:t>Kết năm, chẵn số đèn này</a:t>
            </a:r>
          </a:p>
          <a:p>
            <a:pPr algn="ctr"/>
            <a:r>
              <a:rPr lang="vi-VN" sz="2200" b="1" i="1" dirty="0">
                <a:solidFill>
                  <a:schemeClr val="accent2">
                    <a:lumMod val="50000"/>
                  </a:schemeClr>
                </a:solidFill>
                <a:latin typeface="+mj-lt"/>
              </a:rPr>
              <a:t>Bảy đèn kết lại còn hai ngọn thừa</a:t>
            </a:r>
          </a:p>
          <a:p>
            <a:pPr algn="ctr"/>
            <a:r>
              <a:rPr lang="vi-VN" sz="2200" b="1" i="1" dirty="0">
                <a:solidFill>
                  <a:schemeClr val="accent2">
                    <a:lumMod val="50000"/>
                  </a:schemeClr>
                </a:solidFill>
                <a:latin typeface="+mj-lt"/>
              </a:rPr>
              <a:t>Chín đèn thời bốn ngọn dư</a:t>
            </a:r>
          </a:p>
          <a:p>
            <a:pPr algn="ctr"/>
            <a:r>
              <a:rPr lang="vi-VN" sz="2200" b="1" i="1" dirty="0">
                <a:solidFill>
                  <a:schemeClr val="accent1">
                    <a:lumMod val="50000"/>
                  </a:schemeClr>
                </a:solidFill>
                <a:latin typeface="+mj-lt"/>
              </a:rPr>
              <a:t>Đèn hoa bao ngọn mà ngơ ngẩn lòng?</a:t>
            </a:r>
          </a:p>
          <a:p>
            <a:pPr algn="ctr"/>
            <a:r>
              <a:rPr lang="vi-VN" sz="2200" b="1" i="1" dirty="0">
                <a:solidFill>
                  <a:schemeClr val="accent1">
                    <a:lumMod val="50000"/>
                  </a:schemeClr>
                </a:solidFill>
                <a:latin typeface="+mj-lt"/>
              </a:rPr>
              <a:t>(Cho biết số đèn từ </a:t>
            </a:r>
            <a:r>
              <a:rPr lang="vi-VN" sz="2200" b="1" i="1" dirty="0">
                <a:solidFill>
                  <a:schemeClr val="accent2">
                    <a:lumMod val="50000"/>
                  </a:schemeClr>
                </a:solidFill>
                <a:latin typeface="+mj-lt"/>
              </a:rPr>
              <a:t>600 đến 700 </a:t>
            </a:r>
            <a:r>
              <a:rPr lang="vi-VN" sz="2200" b="1" i="1" dirty="0">
                <a:solidFill>
                  <a:schemeClr val="accent1">
                    <a:lumMod val="50000"/>
                  </a:schemeClr>
                </a:solidFill>
                <a:latin typeface="+mj-lt"/>
              </a:rPr>
              <a:t>chiếc)</a:t>
            </a:r>
            <a:endParaRPr lang="vi-VN" sz="2200" b="1" i="1" dirty="0">
              <a:solidFill>
                <a:schemeClr val="accent1">
                  <a:lumMod val="50000"/>
                </a:schemeClr>
              </a:solidFill>
              <a:effectLst/>
              <a:latin typeface="+mj-lt"/>
            </a:endParaRPr>
          </a:p>
        </p:txBody>
      </p:sp>
      <p:sp>
        <p:nvSpPr>
          <p:cNvPr id="5" name="Rectangle 1"/>
          <p:cNvSpPr>
            <a:spLocks noChangeArrowheads="1"/>
          </p:cNvSpPr>
          <p:nvPr/>
        </p:nvSpPr>
        <p:spPr bwMode="auto">
          <a:xfrm>
            <a:off x="5009728" y="48658"/>
            <a:ext cx="5718954" cy="110799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strike="noStrike" cap="none" normalizeH="0" baseline="0" dirty="0" smtClean="0">
                <a:ln>
                  <a:noFill/>
                </a:ln>
                <a:solidFill>
                  <a:schemeClr val="accent1">
                    <a:lumMod val="50000"/>
                  </a:schemeClr>
                </a:solidFill>
                <a:effectLst/>
                <a:latin typeface="+mj-lt"/>
              </a:rPr>
              <a:t>   </a:t>
            </a:r>
            <a:r>
              <a:rPr kumimoji="0" lang="vi-VN" altLang="vi-VN" sz="2200" strike="noStrike" cap="none" normalizeH="0" dirty="0" smtClean="0">
                <a:ln>
                  <a:noFill/>
                </a:ln>
                <a:solidFill>
                  <a:schemeClr val="accent1">
                    <a:lumMod val="50000"/>
                  </a:schemeClr>
                </a:solidFill>
                <a:effectLst/>
                <a:latin typeface="+mj-lt"/>
              </a:rPr>
              <a:t> </a:t>
            </a:r>
            <a:r>
              <a:rPr kumimoji="0" lang="vi-VN" altLang="vi-VN" sz="2200" u="sng" strike="noStrike" cap="none" normalizeH="0" baseline="0" dirty="0" smtClean="0">
                <a:ln>
                  <a:noFill/>
                </a:ln>
                <a:solidFill>
                  <a:srgbClr val="FF0000"/>
                </a:solidFill>
                <a:effectLst/>
                <a:latin typeface="+mj-lt"/>
              </a:rPr>
              <a:t>Giải</a:t>
            </a:r>
            <a:endParaRPr kumimoji="0" lang="vi-VN" altLang="vi-VN" sz="2200" u="none" strike="noStrike" cap="none" normalizeH="0" baseline="0" dirty="0" smtClean="0">
              <a:ln>
                <a:noFill/>
              </a:ln>
              <a:solidFill>
                <a:srgbClr val="FF0000"/>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u="none" strike="noStrike" cap="none" normalizeH="0" baseline="0" dirty="0" smtClean="0">
                <a:ln>
                  <a:noFill/>
                </a:ln>
                <a:solidFill>
                  <a:schemeClr val="accent1">
                    <a:lumMod val="50000"/>
                  </a:schemeClr>
                </a:solidFill>
                <a:effectLst/>
                <a:latin typeface="+mj-lt"/>
              </a:rPr>
              <a:t>   Gọi x là số đèn phải tìm. (x ∈ </a:t>
            </a:r>
            <a:r>
              <a:rPr lang="vi-VN" altLang="vi-VN" sz="2200" dirty="0" smtClean="0">
                <a:solidFill>
                  <a:schemeClr val="accent1">
                    <a:lumMod val="50000"/>
                  </a:schemeClr>
                </a:solidFill>
                <a:latin typeface="+mj-lt"/>
              </a:rPr>
              <a:t>N </a:t>
            </a:r>
            <a:r>
              <a:rPr kumimoji="0" lang="vi-VN" altLang="vi-VN" sz="2200" u="none" strike="noStrike" cap="none" normalizeH="0" baseline="0" dirty="0" smtClean="0">
                <a:ln>
                  <a:noFill/>
                </a:ln>
                <a:solidFill>
                  <a:schemeClr val="accent1">
                    <a:lumMod val="50000"/>
                  </a:schemeClr>
                </a:solidFill>
                <a:effectLst/>
                <a:latin typeface="+mj-lt"/>
              </a:rPr>
              <a:t>và 600 &lt; x &lt; 700).</a:t>
            </a:r>
          </a:p>
        </p:txBody>
      </p:sp>
      <p:pic>
        <p:nvPicPr>
          <p:cNvPr id="4098" name="Picture 2" descr="https://latex.codecogs.com/gif.latex?\large&amp;space;\mathbb%7bN%7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8388" y="-1257300"/>
            <a:ext cx="152400" cy="1428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95453" y="629549"/>
            <a:ext cx="420308" cy="430887"/>
          </a:xfrm>
          <a:prstGeom prst="rect">
            <a:avLst/>
          </a:prstGeom>
        </p:spPr>
        <p:txBody>
          <a:bodyPr wrap="none">
            <a:spAutoFit/>
          </a:bodyPr>
          <a:lstStyle/>
          <a:p>
            <a:r>
              <a:rPr lang="en-US" sz="2200" b="1" i="1" dirty="0" smtClean="0">
                <a:solidFill>
                  <a:srgbClr val="FF0000"/>
                </a:solidFill>
                <a:latin typeface="Times New Roman" panose="02020603050405020304" pitchFamily="18" charset="0"/>
              </a:rPr>
              <a:t>8)</a:t>
            </a:r>
            <a:endParaRPr lang="vi-VN" sz="2200" b="1" i="1" dirty="0">
              <a:solidFill>
                <a:srgbClr val="FF0000"/>
              </a:solidFill>
            </a:endParaRPr>
          </a:p>
        </p:txBody>
      </p:sp>
      <p:sp>
        <p:nvSpPr>
          <p:cNvPr id="2" name="Rectangle 1"/>
          <p:cNvSpPr/>
          <p:nvPr/>
        </p:nvSpPr>
        <p:spPr>
          <a:xfrm>
            <a:off x="5164285" y="987376"/>
            <a:ext cx="6096000" cy="769441"/>
          </a:xfrm>
          <a:prstGeom prst="rect">
            <a:avLst/>
          </a:prstGeom>
        </p:spPr>
        <p:txBody>
          <a:bodyPr>
            <a:spAutoFit/>
          </a:bodyPr>
          <a:lstStyle/>
          <a:p>
            <a:pPr lvl="0" eaLnBrk="0" fontAlgn="base" hangingPunct="0">
              <a:spcBef>
                <a:spcPct val="0"/>
              </a:spcBef>
              <a:spcAft>
                <a:spcPct val="0"/>
              </a:spcAft>
            </a:pPr>
            <a:r>
              <a:rPr lang="vi-VN" altLang="vi-VN" sz="2200" dirty="0">
                <a:solidFill>
                  <a:srgbClr val="5B9BD5">
                    <a:lumMod val="50000"/>
                  </a:srgbClr>
                </a:solidFill>
                <a:latin typeface="+mj-lt"/>
              </a:rPr>
              <a:t>Vì số đèn chia hết cho 5, nên x ⋮ 5. ⇒ (x + 5) ⋮ 5.</a:t>
            </a:r>
          </a:p>
          <a:p>
            <a:pPr lvl="0" eaLnBrk="0" fontAlgn="base" hangingPunct="0">
              <a:spcBef>
                <a:spcPct val="0"/>
              </a:spcBef>
              <a:spcAft>
                <a:spcPct val="0"/>
              </a:spcAft>
            </a:pPr>
            <a:r>
              <a:rPr lang="vi-VN" altLang="vi-VN" sz="2200" dirty="0">
                <a:solidFill>
                  <a:srgbClr val="5B9BD5">
                    <a:lumMod val="50000"/>
                  </a:srgbClr>
                </a:solidFill>
                <a:latin typeface="+mj-lt"/>
              </a:rPr>
              <a:t> ⇒ (x + 5) là bội của 5</a:t>
            </a:r>
            <a:r>
              <a:rPr lang="vi-VN" altLang="vi-VN" sz="2200" dirty="0" smtClean="0">
                <a:solidFill>
                  <a:srgbClr val="5B9BD5">
                    <a:lumMod val="50000"/>
                  </a:srgbClr>
                </a:solidFill>
                <a:latin typeface="+mj-lt"/>
              </a:rPr>
              <a:t>.</a:t>
            </a:r>
            <a:endParaRPr lang="vi-VN" altLang="vi-VN" sz="2200" dirty="0">
              <a:solidFill>
                <a:srgbClr val="5B9BD5">
                  <a:lumMod val="50000"/>
                </a:srgbClr>
              </a:solidFill>
              <a:latin typeface="+mj-lt"/>
            </a:endParaRPr>
          </a:p>
        </p:txBody>
      </p:sp>
      <p:sp>
        <p:nvSpPr>
          <p:cNvPr id="3" name="Rectangle 2"/>
          <p:cNvSpPr/>
          <p:nvPr/>
        </p:nvSpPr>
        <p:spPr>
          <a:xfrm>
            <a:off x="5164285" y="1792750"/>
            <a:ext cx="6096000" cy="769441"/>
          </a:xfrm>
          <a:prstGeom prst="rect">
            <a:avLst/>
          </a:prstGeom>
        </p:spPr>
        <p:txBody>
          <a:bodyPr>
            <a:spAutoFit/>
          </a:bodyPr>
          <a:lstStyle/>
          <a:p>
            <a:pPr lvl="0" eaLnBrk="0" fontAlgn="base" hangingPunct="0">
              <a:spcBef>
                <a:spcPct val="0"/>
              </a:spcBef>
              <a:spcAft>
                <a:spcPct val="0"/>
              </a:spcAft>
            </a:pPr>
            <a:r>
              <a:rPr lang="vi-VN" altLang="vi-VN" sz="2200" dirty="0" smtClean="0">
                <a:solidFill>
                  <a:srgbClr val="5B9BD5">
                    <a:lumMod val="50000"/>
                  </a:srgbClr>
                </a:solidFill>
                <a:latin typeface="+mj-lt"/>
              </a:rPr>
              <a:t> Vì số đèn chia 7 dư 2, nên (x+ 5) ⋮ 7 </a:t>
            </a:r>
          </a:p>
          <a:p>
            <a:pPr lvl="0" eaLnBrk="0" fontAlgn="base" hangingPunct="0">
              <a:spcBef>
                <a:spcPct val="0"/>
              </a:spcBef>
              <a:spcAft>
                <a:spcPct val="0"/>
              </a:spcAft>
            </a:pPr>
            <a:r>
              <a:rPr lang="vi-VN" altLang="vi-VN" sz="2200" dirty="0">
                <a:solidFill>
                  <a:srgbClr val="5B9BD5">
                    <a:lumMod val="50000"/>
                  </a:srgbClr>
                </a:solidFill>
                <a:latin typeface="+mj-lt"/>
              </a:rPr>
              <a:t>⇒ (x + 5) là bội của 7</a:t>
            </a:r>
            <a:r>
              <a:rPr lang="vi-VN" altLang="vi-VN" sz="2200" dirty="0" smtClean="0">
                <a:solidFill>
                  <a:srgbClr val="5B9BD5">
                    <a:lumMod val="50000"/>
                  </a:srgbClr>
                </a:solidFill>
                <a:latin typeface="+mj-lt"/>
              </a:rPr>
              <a:t>.</a:t>
            </a:r>
            <a:endParaRPr lang="vi-VN" altLang="vi-VN" sz="2200" dirty="0">
              <a:solidFill>
                <a:srgbClr val="5B9BD5">
                  <a:lumMod val="50000"/>
                </a:srgbClr>
              </a:solidFill>
              <a:latin typeface="+mj-lt"/>
            </a:endParaRPr>
          </a:p>
        </p:txBody>
      </p:sp>
      <p:sp>
        <p:nvSpPr>
          <p:cNvPr id="6" name="Rectangle 5"/>
          <p:cNvSpPr/>
          <p:nvPr/>
        </p:nvSpPr>
        <p:spPr>
          <a:xfrm>
            <a:off x="5164285" y="2598124"/>
            <a:ext cx="6096000" cy="1785104"/>
          </a:xfrm>
          <a:prstGeom prst="rect">
            <a:avLst/>
          </a:prstGeom>
        </p:spPr>
        <p:txBody>
          <a:bodyPr>
            <a:spAutoFit/>
          </a:bodyPr>
          <a:lstStyle/>
          <a:p>
            <a:pPr lvl="0" eaLnBrk="0" fontAlgn="base" hangingPunct="0">
              <a:spcBef>
                <a:spcPct val="0"/>
              </a:spcBef>
              <a:spcAft>
                <a:spcPct val="0"/>
              </a:spcAft>
            </a:pPr>
            <a:r>
              <a:rPr lang="vi-VN" altLang="vi-VN" sz="2200" dirty="0" smtClean="0">
                <a:solidFill>
                  <a:srgbClr val="5B9BD5">
                    <a:lumMod val="50000"/>
                  </a:srgbClr>
                </a:solidFill>
                <a:latin typeface="+mj-lt"/>
              </a:rPr>
              <a:t> Vì số đèn chia 9 dư 4, nên (x + 5) ⋮ 9 </a:t>
            </a:r>
          </a:p>
          <a:p>
            <a:pPr lvl="0" eaLnBrk="0" fontAlgn="base" hangingPunct="0">
              <a:spcBef>
                <a:spcPct val="0"/>
              </a:spcBef>
              <a:spcAft>
                <a:spcPct val="0"/>
              </a:spcAft>
            </a:pPr>
            <a:r>
              <a:rPr lang="vi-VN" altLang="vi-VN" sz="2200" dirty="0" smtClean="0">
                <a:solidFill>
                  <a:srgbClr val="5B9BD5">
                    <a:lumMod val="50000"/>
                  </a:srgbClr>
                </a:solidFill>
                <a:latin typeface="+mj-lt"/>
              </a:rPr>
              <a:t>⇒ (x + 5) là bội của 9.</a:t>
            </a:r>
          </a:p>
          <a:p>
            <a:pPr lvl="0" eaLnBrk="0" fontAlgn="base" hangingPunct="0">
              <a:spcBef>
                <a:spcPct val="0"/>
              </a:spcBef>
              <a:spcAft>
                <a:spcPct val="0"/>
              </a:spcAft>
            </a:pPr>
            <a:r>
              <a:rPr lang="vi-VN" altLang="vi-VN" sz="2200" dirty="0" smtClean="0">
                <a:solidFill>
                  <a:srgbClr val="5B9BD5">
                    <a:lumMod val="50000"/>
                  </a:srgbClr>
                </a:solidFill>
                <a:latin typeface="+mj-lt"/>
              </a:rPr>
              <a:t>   Vậy (x + 5) là bội chung của 5; 7 và 9.</a:t>
            </a:r>
          </a:p>
          <a:p>
            <a:pPr lvl="0" eaLnBrk="0" fontAlgn="base" hangingPunct="0">
              <a:spcBef>
                <a:spcPct val="0"/>
              </a:spcBef>
              <a:spcAft>
                <a:spcPct val="0"/>
              </a:spcAft>
            </a:pPr>
            <a:r>
              <a:rPr lang="vi-VN" altLang="vi-VN" sz="2200" dirty="0" smtClean="0">
                <a:solidFill>
                  <a:srgbClr val="5B9BD5">
                    <a:lumMod val="50000"/>
                  </a:srgbClr>
                </a:solidFill>
                <a:latin typeface="+mj-lt"/>
              </a:rPr>
              <a:t>   Ta có BCNN(5; 7; 9)  = 315.</a:t>
            </a:r>
          </a:p>
          <a:p>
            <a:pPr lvl="0" eaLnBrk="0" fontAlgn="base" hangingPunct="0">
              <a:spcBef>
                <a:spcPct val="0"/>
              </a:spcBef>
              <a:spcAft>
                <a:spcPct val="0"/>
              </a:spcAft>
            </a:pPr>
            <a:r>
              <a:rPr lang="vi-VN" altLang="vi-VN" sz="2200" dirty="0" smtClean="0">
                <a:solidFill>
                  <a:srgbClr val="5B9BD5">
                    <a:lumMod val="50000"/>
                  </a:srgbClr>
                </a:solidFill>
                <a:latin typeface="+mj-lt"/>
              </a:rPr>
              <a:t>⇒ BC(5; 7; 9) = B(315) = {0; 315; 630; 945; …}</a:t>
            </a:r>
            <a:endParaRPr lang="vi-VN" altLang="vi-VN" sz="2200" dirty="0">
              <a:solidFill>
                <a:srgbClr val="5B9BD5">
                  <a:lumMod val="50000"/>
                </a:srgbClr>
              </a:solidFill>
              <a:latin typeface="+mj-lt"/>
            </a:endParaRPr>
          </a:p>
        </p:txBody>
      </p:sp>
      <p:sp>
        <p:nvSpPr>
          <p:cNvPr id="8" name="Rectangle 7"/>
          <p:cNvSpPr/>
          <p:nvPr/>
        </p:nvSpPr>
        <p:spPr>
          <a:xfrm>
            <a:off x="5211860" y="4505962"/>
            <a:ext cx="6096000" cy="769441"/>
          </a:xfrm>
          <a:prstGeom prst="rect">
            <a:avLst/>
          </a:prstGeom>
        </p:spPr>
        <p:txBody>
          <a:bodyPr>
            <a:spAutoFit/>
          </a:bodyPr>
          <a:lstStyle/>
          <a:p>
            <a:pPr lvl="0" eaLnBrk="0" fontAlgn="base" hangingPunct="0">
              <a:spcBef>
                <a:spcPct val="0"/>
              </a:spcBef>
              <a:spcAft>
                <a:spcPct val="0"/>
              </a:spcAft>
            </a:pPr>
            <a:r>
              <a:rPr lang="vi-VN" altLang="vi-VN" sz="2200" dirty="0" smtClean="0">
                <a:solidFill>
                  <a:srgbClr val="5B9BD5">
                    <a:lumMod val="50000"/>
                  </a:srgbClr>
                </a:solidFill>
                <a:latin typeface="+mj-lt"/>
              </a:rPr>
              <a:t> Ta lại có: 600 &lt; x &lt; 700</a:t>
            </a:r>
          </a:p>
          <a:p>
            <a:pPr lvl="0" eaLnBrk="0" fontAlgn="base" hangingPunct="0">
              <a:spcBef>
                <a:spcPct val="0"/>
              </a:spcBef>
              <a:spcAft>
                <a:spcPct val="0"/>
              </a:spcAft>
            </a:pPr>
            <a:r>
              <a:rPr lang="vi-VN" altLang="vi-VN" sz="2200" dirty="0" smtClean="0">
                <a:solidFill>
                  <a:srgbClr val="5B9BD5">
                    <a:lumMod val="50000"/>
                  </a:srgbClr>
                </a:solidFill>
                <a:latin typeface="+mj-lt"/>
              </a:rPr>
              <a:t>⇒ 605 &lt; (x + 5) &lt; 705</a:t>
            </a:r>
          </a:p>
        </p:txBody>
      </p:sp>
      <p:sp>
        <p:nvSpPr>
          <p:cNvPr id="10" name="Rectangle 9"/>
          <p:cNvSpPr/>
          <p:nvPr/>
        </p:nvSpPr>
        <p:spPr>
          <a:xfrm>
            <a:off x="5279788" y="5370338"/>
            <a:ext cx="6096000" cy="1446550"/>
          </a:xfrm>
          <a:prstGeom prst="rect">
            <a:avLst/>
          </a:prstGeom>
        </p:spPr>
        <p:txBody>
          <a:bodyPr>
            <a:spAutoFit/>
          </a:bodyPr>
          <a:lstStyle/>
          <a:p>
            <a:pPr lvl="0" eaLnBrk="0" fontAlgn="base" hangingPunct="0">
              <a:spcBef>
                <a:spcPct val="0"/>
              </a:spcBef>
              <a:spcAft>
                <a:spcPct val="0"/>
              </a:spcAft>
            </a:pPr>
            <a:r>
              <a:rPr lang="vi-VN" altLang="vi-VN" sz="2200" dirty="0">
                <a:solidFill>
                  <a:srgbClr val="5B9BD5">
                    <a:lumMod val="50000"/>
                  </a:srgbClr>
                </a:solidFill>
                <a:latin typeface="+mj-lt"/>
              </a:rPr>
              <a:t>Mà </a:t>
            </a:r>
            <a:r>
              <a:rPr lang="vi-VN" altLang="vi-VN" sz="2200" dirty="0" smtClean="0">
                <a:solidFill>
                  <a:srgbClr val="5B9BD5">
                    <a:lumMod val="50000"/>
                  </a:srgbClr>
                </a:solidFill>
                <a:latin typeface="+mj-lt"/>
              </a:rPr>
              <a:t>( x </a:t>
            </a:r>
            <a:r>
              <a:rPr lang="vi-VN" altLang="vi-VN" sz="2200" dirty="0">
                <a:solidFill>
                  <a:srgbClr val="5B9BD5">
                    <a:lumMod val="50000"/>
                  </a:srgbClr>
                </a:solidFill>
                <a:latin typeface="+mj-lt"/>
              </a:rPr>
              <a:t>+ 5 </a:t>
            </a:r>
            <a:r>
              <a:rPr lang="vi-VN" altLang="vi-VN" sz="2200" dirty="0" smtClean="0">
                <a:solidFill>
                  <a:srgbClr val="5B9BD5">
                    <a:lumMod val="50000"/>
                  </a:srgbClr>
                </a:solidFill>
                <a:latin typeface="+mj-lt"/>
              </a:rPr>
              <a:t>) ∈ </a:t>
            </a:r>
            <a:r>
              <a:rPr lang="vi-VN" altLang="vi-VN" sz="2200" dirty="0">
                <a:solidFill>
                  <a:srgbClr val="5B9BD5">
                    <a:lumMod val="50000"/>
                  </a:srgbClr>
                </a:solidFill>
                <a:latin typeface="+mj-lt"/>
              </a:rPr>
              <a:t>BC(5; 7; 9) = {0; 315; 630; 945; …}</a:t>
            </a:r>
          </a:p>
          <a:p>
            <a:pPr lvl="0" eaLnBrk="0" fontAlgn="base" hangingPunct="0">
              <a:spcBef>
                <a:spcPct val="0"/>
              </a:spcBef>
              <a:spcAft>
                <a:spcPct val="0"/>
              </a:spcAft>
            </a:pPr>
            <a:r>
              <a:rPr lang="vi-VN" altLang="vi-VN" sz="2200" dirty="0">
                <a:solidFill>
                  <a:srgbClr val="5B9BD5">
                    <a:lumMod val="50000"/>
                  </a:srgbClr>
                </a:solidFill>
                <a:latin typeface="+mj-lt"/>
              </a:rPr>
              <a:t>   Nên x + 5 = 630</a:t>
            </a:r>
          </a:p>
          <a:p>
            <a:pPr lvl="0" eaLnBrk="0" fontAlgn="base" hangingPunct="0">
              <a:spcBef>
                <a:spcPct val="0"/>
              </a:spcBef>
              <a:spcAft>
                <a:spcPct val="0"/>
              </a:spcAft>
            </a:pPr>
            <a:r>
              <a:rPr lang="vi-VN" altLang="vi-VN" sz="2200" dirty="0">
                <a:solidFill>
                  <a:srgbClr val="5B9BD5">
                    <a:lumMod val="50000"/>
                  </a:srgbClr>
                </a:solidFill>
                <a:latin typeface="+mj-lt"/>
              </a:rPr>
              <a:t>⇒ x = 630 – 5 = 625</a:t>
            </a:r>
          </a:p>
          <a:p>
            <a:pPr lvl="0" eaLnBrk="0" fontAlgn="base" hangingPunct="0">
              <a:spcBef>
                <a:spcPct val="0"/>
              </a:spcBef>
              <a:spcAft>
                <a:spcPct val="0"/>
              </a:spcAft>
            </a:pPr>
            <a:r>
              <a:rPr lang="vi-VN" altLang="vi-VN" sz="2200" dirty="0">
                <a:solidFill>
                  <a:srgbClr val="5B9BD5">
                    <a:lumMod val="50000"/>
                  </a:srgbClr>
                </a:solidFill>
                <a:latin typeface="+mj-lt"/>
              </a:rPr>
              <a:t>   Vậy có 625 ngọn đèn hoa.</a:t>
            </a:r>
            <a:endParaRPr lang="vi-VN" dirty="0">
              <a:solidFill>
                <a:prstClr val="black"/>
              </a:solidFill>
              <a:latin typeface="+mj-lt"/>
            </a:endParaRPr>
          </a:p>
        </p:txBody>
      </p:sp>
      <p:sp>
        <p:nvSpPr>
          <p:cNvPr id="12" name="Rectangle 11"/>
          <p:cNvSpPr/>
          <p:nvPr/>
        </p:nvSpPr>
        <p:spPr>
          <a:xfrm>
            <a:off x="10174731" y="1756817"/>
            <a:ext cx="1457450" cy="461665"/>
          </a:xfrm>
          <a:prstGeom prst="rect">
            <a:avLst/>
          </a:prstGeom>
        </p:spPr>
        <p:txBody>
          <a:bodyPr wrap="none">
            <a:spAutoFit/>
          </a:bodyPr>
          <a:lstStyle/>
          <a:p>
            <a:pPr lvl="0" eaLnBrk="0" fontAlgn="base" hangingPunct="0">
              <a:spcBef>
                <a:spcPct val="0"/>
              </a:spcBef>
              <a:spcAft>
                <a:spcPct val="0"/>
              </a:spcAft>
            </a:pPr>
            <a:r>
              <a:rPr lang="vi-VN" altLang="vi-VN" sz="2400" dirty="0">
                <a:solidFill>
                  <a:schemeClr val="accent2">
                    <a:lumMod val="50000"/>
                  </a:schemeClr>
                </a:solidFill>
                <a:latin typeface="+mj-lt"/>
              </a:rPr>
              <a:t>x</a:t>
            </a:r>
            <a:r>
              <a:rPr lang="vi-VN" altLang="vi-VN" sz="2400" dirty="0" smtClean="0">
                <a:solidFill>
                  <a:schemeClr val="accent2">
                    <a:lumMod val="50000"/>
                  </a:schemeClr>
                </a:solidFill>
                <a:latin typeface="+mj-lt"/>
              </a:rPr>
              <a:t> = 7.y +2</a:t>
            </a:r>
            <a:endParaRPr lang="vi-VN" altLang="vi-VN" sz="2400" dirty="0">
              <a:solidFill>
                <a:schemeClr val="accent2">
                  <a:lumMod val="50000"/>
                </a:schemeClr>
              </a:solidFill>
              <a:latin typeface="+mj-lt"/>
            </a:endParaRPr>
          </a:p>
        </p:txBody>
      </p:sp>
      <p:sp>
        <p:nvSpPr>
          <p:cNvPr id="14" name="Rectangle 13"/>
          <p:cNvSpPr/>
          <p:nvPr/>
        </p:nvSpPr>
        <p:spPr>
          <a:xfrm>
            <a:off x="9592762" y="2135158"/>
            <a:ext cx="2688557" cy="769441"/>
          </a:xfrm>
          <a:prstGeom prst="rect">
            <a:avLst/>
          </a:prstGeom>
        </p:spPr>
        <p:txBody>
          <a:bodyPr wrap="none">
            <a:spAutoFit/>
          </a:bodyPr>
          <a:lstStyle/>
          <a:p>
            <a:pPr lvl="0" eaLnBrk="0" fontAlgn="base" hangingPunct="0">
              <a:spcBef>
                <a:spcPct val="0"/>
              </a:spcBef>
              <a:spcAft>
                <a:spcPct val="0"/>
              </a:spcAft>
            </a:pPr>
            <a:r>
              <a:rPr lang="vi-VN" altLang="vi-VN" sz="2200" dirty="0" smtClean="0">
                <a:solidFill>
                  <a:schemeClr val="accent2">
                    <a:lumMod val="50000"/>
                  </a:schemeClr>
                </a:solidFill>
                <a:latin typeface="+mj-lt"/>
              </a:rPr>
              <a:t>=&gt; x + 5 = 7.y + 2 + 5</a:t>
            </a:r>
          </a:p>
          <a:p>
            <a:pPr lvl="0" eaLnBrk="0" fontAlgn="base" hangingPunct="0">
              <a:spcBef>
                <a:spcPct val="0"/>
              </a:spcBef>
              <a:spcAft>
                <a:spcPct val="0"/>
              </a:spcAft>
            </a:pPr>
            <a:r>
              <a:rPr lang="vi-VN" altLang="vi-VN" sz="2200" dirty="0" smtClean="0">
                <a:solidFill>
                  <a:schemeClr val="accent2">
                    <a:lumMod val="50000"/>
                  </a:schemeClr>
                </a:solidFill>
                <a:latin typeface="+mj-lt"/>
              </a:rPr>
              <a:t>=&gt; x + 5 = 7.y + 7</a:t>
            </a:r>
            <a:endParaRPr lang="vi-VN" altLang="vi-VN" sz="2200" dirty="0">
              <a:solidFill>
                <a:schemeClr val="accent2">
                  <a:lumMod val="50000"/>
                </a:schemeClr>
              </a:solidFill>
              <a:latin typeface="+mj-lt"/>
            </a:endParaRPr>
          </a:p>
        </p:txBody>
      </p:sp>
    </p:spTree>
    <p:extLst>
      <p:ext uri="{BB962C8B-B14F-4D97-AF65-F5344CB8AC3E}">
        <p14:creationId xmlns:p14="http://schemas.microsoft.com/office/powerpoint/2010/main" val="1069576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P spid="3" grpId="0"/>
      <p:bldP spid="6" grpId="0"/>
      <p:bldP spid="8" grpId="0"/>
      <p:bldP spid="10" grpId="0"/>
      <p:bldP spid="12"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a:spLocks noChangeArrowheads="1"/>
              </p:cNvSpPr>
              <p:nvPr/>
            </p:nvSpPr>
            <p:spPr bwMode="auto">
              <a:xfrm>
                <a:off x="1005304" y="2799204"/>
                <a:ext cx="10772176" cy="809389"/>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rgbClr val="FF0000"/>
                    </a:solidFill>
                    <a:effectLst/>
                    <a:latin typeface="+mj-lt"/>
                  </a:rPr>
                  <a:t>a) </a:t>
                </a:r>
                <a:r>
                  <a:rPr kumimoji="0" lang="vi-VN" altLang="vi-VN" sz="2200" i="0" u="none" strike="noStrike" cap="none" normalizeH="0" baseline="0" dirty="0" smtClean="0">
                    <a:ln>
                      <a:noFill/>
                    </a:ln>
                    <a:solidFill>
                      <a:schemeClr val="accent1">
                        <a:lumMod val="50000"/>
                      </a:schemeClr>
                    </a:solidFill>
                    <a:effectLst/>
                    <a:latin typeface="+mj-lt"/>
                  </a:rPr>
                  <a:t>Dễ thấy </a:t>
                </a:r>
                <a14:m>
                  <m:oMath xmlns:m="http://schemas.openxmlformats.org/officeDocument/2006/math">
                    <m:bar>
                      <m:barPr>
                        <m:pos m:val="top"/>
                        <m:ctrlPr>
                          <a:rPr kumimoji="0" lang="vi-VN" altLang="vi-VN" sz="2200" i="1" u="none" strike="noStrike" cap="none" normalizeH="0" baseline="0" smtClean="0">
                            <a:ln>
                              <a:noFill/>
                            </a:ln>
                            <a:solidFill>
                              <a:schemeClr val="accent1">
                                <a:lumMod val="50000"/>
                              </a:schemeClr>
                            </a:solidFill>
                            <a:effectLst/>
                            <a:latin typeface="Cambria Math"/>
                          </a:rPr>
                        </m:ctrlPr>
                      </m:barPr>
                      <m:e>
                        <m:r>
                          <a:rPr lang="vi-VN" altLang="vi-VN" sz="2200" b="0" i="1">
                            <a:solidFill>
                              <a:schemeClr val="accent1">
                                <a:lumMod val="50000"/>
                              </a:schemeClr>
                            </a:solidFill>
                            <a:latin typeface="Cambria Math" panose="02040503050406030204" pitchFamily="18" charset="0"/>
                          </a:rPr>
                          <m:t>12</m:t>
                        </m:r>
                        <m:r>
                          <a:rPr lang="vi-VN" altLang="vi-VN" sz="2200" b="0" i="1">
                            <a:solidFill>
                              <a:schemeClr val="accent1">
                                <a:lumMod val="50000"/>
                              </a:schemeClr>
                            </a:solidFill>
                            <a:latin typeface="Cambria Math" panose="02040503050406030204" pitchFamily="18" charset="0"/>
                          </a:rPr>
                          <m:t>𝑥</m:t>
                        </m:r>
                        <m:r>
                          <a:rPr lang="vi-VN" altLang="vi-VN" sz="2200" b="0" i="1">
                            <a:solidFill>
                              <a:schemeClr val="accent1">
                                <a:lumMod val="50000"/>
                              </a:schemeClr>
                            </a:solidFill>
                            <a:latin typeface="Cambria Math" panose="02040503050406030204" pitchFamily="18" charset="0"/>
                          </a:rPr>
                          <m:t>02</m:t>
                        </m:r>
                        <m:r>
                          <a:rPr lang="vi-VN" altLang="vi-VN" sz="2200" b="0" i="1">
                            <a:solidFill>
                              <a:schemeClr val="accent1">
                                <a:lumMod val="50000"/>
                              </a:schemeClr>
                            </a:solidFill>
                            <a:latin typeface="Cambria Math" panose="02040503050406030204" pitchFamily="18" charset="0"/>
                          </a:rPr>
                          <m:t>𝑦</m:t>
                        </m:r>
                      </m:e>
                    </m:bar>
                  </m:oMath>
                </a14:m>
                <a:r>
                  <a:rPr kumimoji="0" lang="vi-VN" altLang="vi-VN" sz="2200" i="0" u="none" strike="noStrike" cap="none" normalizeH="0" baseline="0" dirty="0" smtClean="0">
                    <a:ln>
                      <a:noFill/>
                    </a:ln>
                    <a:solidFill>
                      <a:schemeClr val="accent1">
                        <a:lumMod val="50000"/>
                      </a:schemeClr>
                    </a:solidFill>
                    <a:effectLst/>
                    <a:latin typeface="+mj-lt"/>
                  </a:rPr>
                  <a:t> chia hết cho 2 và 5 khi chữ số tận cùng của nó là 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chemeClr val="accent1">
                        <a:lumMod val="50000"/>
                      </a:schemeClr>
                    </a:solidFill>
                    <a:effectLst/>
                    <a:latin typeface="+mj-lt"/>
                  </a:rPr>
                  <a:t>           =&gt; y = 0 </a:t>
                </a:r>
              </a:p>
            </p:txBody>
          </p:sp>
        </mc:Choice>
        <mc:Fallback>
          <p:sp>
            <p:nvSpPr>
              <p:cNvPr id="2" name="Rectangle 1"/>
              <p:cNvSpPr>
                <a:spLocks noRot="1" noChangeAspect="1" noMove="1" noResize="1" noEditPoints="1" noAdjustHandles="1" noChangeArrowheads="1" noChangeShapeType="1" noTextEdit="1"/>
              </p:cNvSpPr>
              <p:nvPr/>
            </p:nvSpPr>
            <p:spPr bwMode="auto">
              <a:xfrm>
                <a:off x="1005304" y="2799204"/>
                <a:ext cx="10772176" cy="809389"/>
              </a:xfrm>
              <a:prstGeom prst="rect">
                <a:avLst/>
              </a:prstGeom>
              <a:blipFill rotWithShape="1">
                <a:blip r:embed="rId2"/>
                <a:stretch>
                  <a:fillRect l="-736" b="-15038"/>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Rectangle 2"/>
              <p:cNvSpPr/>
              <p:nvPr/>
            </p:nvSpPr>
            <p:spPr>
              <a:xfrm>
                <a:off x="1162322" y="4681475"/>
                <a:ext cx="8340438" cy="809389"/>
              </a:xfrm>
              <a:prstGeom prst="rect">
                <a:avLst/>
              </a:prstGeom>
            </p:spPr>
            <p:txBody>
              <a:bodyPr wrap="square">
                <a:spAutoFit/>
              </a:bodyPr>
              <a:lstStyle/>
              <a:p>
                <a:pPr lvl="0" eaLnBrk="0" fontAlgn="base" hangingPunct="0">
                  <a:spcBef>
                    <a:spcPct val="0"/>
                  </a:spcBef>
                  <a:spcAft>
                    <a:spcPct val="0"/>
                  </a:spcAft>
                </a:pPr>
                <a:r>
                  <a:rPr lang="vi-VN" altLang="vi-VN" sz="2200" dirty="0" smtClean="0">
                    <a:solidFill>
                      <a:schemeClr val="accent1">
                        <a:lumMod val="50000"/>
                      </a:schemeClr>
                    </a:solidFill>
                    <a:latin typeface="+mj-lt"/>
                  </a:rPr>
                  <a:t>       =&gt; </a:t>
                </a:r>
                <a:r>
                  <a:rPr lang="vi-VN" altLang="vi-VN" sz="2200" dirty="0">
                    <a:solidFill>
                      <a:schemeClr val="accent1">
                        <a:lumMod val="50000"/>
                      </a:schemeClr>
                    </a:solidFill>
                    <a:latin typeface="+mj-lt"/>
                  </a:rPr>
                  <a:t>x ∈ {1; 4; 7}</a:t>
                </a:r>
              </a:p>
              <a:p>
                <a:pPr lvl="0"/>
                <a:r>
                  <a:rPr lang="vi-VN" altLang="vi-VN" sz="2200" dirty="0">
                    <a:solidFill>
                      <a:schemeClr val="accent1">
                        <a:lumMod val="50000"/>
                      </a:schemeClr>
                    </a:solidFill>
                    <a:latin typeface="+mj-lt"/>
                  </a:rPr>
                  <a:t>Vậy để  </a:t>
                </a:r>
                <a14:m>
                  <m:oMath xmlns:m="http://schemas.openxmlformats.org/officeDocument/2006/math">
                    <m:bar>
                      <m:barPr>
                        <m:pos m:val="top"/>
                        <m:ctrlPr>
                          <a:rPr lang="vi-VN" altLang="vi-VN" sz="2200" i="1">
                            <a:solidFill>
                              <a:schemeClr val="accent1">
                                <a:lumMod val="50000"/>
                              </a:schemeClr>
                            </a:solidFill>
                            <a:latin typeface="Cambria Math"/>
                          </a:rPr>
                        </m:ctrlPr>
                      </m:barPr>
                      <m:e>
                        <m:r>
                          <a:rPr lang="vi-VN" altLang="vi-VN" sz="2200" b="0" i="1">
                            <a:solidFill>
                              <a:schemeClr val="accent1">
                                <a:lumMod val="50000"/>
                              </a:schemeClr>
                            </a:solidFill>
                            <a:latin typeface="Cambria Math" panose="02040503050406030204" pitchFamily="18" charset="0"/>
                          </a:rPr>
                          <m:t>12</m:t>
                        </m:r>
                        <m:r>
                          <a:rPr lang="vi-VN" altLang="vi-VN" sz="2200" b="0" i="1">
                            <a:solidFill>
                              <a:schemeClr val="accent1">
                                <a:lumMod val="50000"/>
                              </a:schemeClr>
                            </a:solidFill>
                            <a:latin typeface="Cambria Math" panose="02040503050406030204" pitchFamily="18" charset="0"/>
                          </a:rPr>
                          <m:t>𝑥</m:t>
                        </m:r>
                        <m:r>
                          <a:rPr lang="vi-VN" altLang="vi-VN" sz="2200" b="0" i="1">
                            <a:solidFill>
                              <a:schemeClr val="accent1">
                                <a:lumMod val="50000"/>
                              </a:schemeClr>
                            </a:solidFill>
                            <a:latin typeface="Cambria Math" panose="02040503050406030204" pitchFamily="18" charset="0"/>
                          </a:rPr>
                          <m:t>02</m:t>
                        </m:r>
                        <m:r>
                          <a:rPr lang="vi-VN" altLang="vi-VN" sz="2200" b="0" i="1">
                            <a:solidFill>
                              <a:schemeClr val="accent1">
                                <a:lumMod val="50000"/>
                              </a:schemeClr>
                            </a:solidFill>
                            <a:latin typeface="Cambria Math" panose="02040503050406030204" pitchFamily="18" charset="0"/>
                          </a:rPr>
                          <m:t>𝑦</m:t>
                        </m:r>
                      </m:e>
                    </m:bar>
                  </m:oMath>
                </a14:m>
                <a:r>
                  <a:rPr lang="vi-VN" altLang="vi-VN" sz="2200" dirty="0">
                    <a:solidFill>
                      <a:schemeClr val="accent1">
                        <a:lumMod val="50000"/>
                      </a:schemeClr>
                    </a:solidFill>
                    <a:latin typeface="+mj-lt"/>
                  </a:rPr>
                  <a:t> chia hết cho 2; 3 và cả 5 thì y = 0 và x ∈ {1; 4; 7}.</a:t>
                </a:r>
              </a:p>
            </p:txBody>
          </p:sp>
        </mc:Choice>
        <mc:Fallback>
          <p:sp>
            <p:nvSpPr>
              <p:cNvPr id="3" name="Rectangle 2"/>
              <p:cNvSpPr>
                <a:spLocks noRot="1" noChangeAspect="1" noMove="1" noResize="1" noEditPoints="1" noAdjustHandles="1" noChangeArrowheads="1" noChangeShapeType="1" noTextEdit="1"/>
              </p:cNvSpPr>
              <p:nvPr/>
            </p:nvSpPr>
            <p:spPr>
              <a:xfrm>
                <a:off x="1162322" y="4681475"/>
                <a:ext cx="8340438" cy="809389"/>
              </a:xfrm>
              <a:prstGeom prst="rect">
                <a:avLst/>
              </a:prstGeom>
              <a:blipFill rotWithShape="1">
                <a:blip r:embed="rId3"/>
                <a:stretch>
                  <a:fillRect l="-950" t="-5263" b="-14286"/>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Rectangle 4"/>
              <p:cNvSpPr/>
              <p:nvPr/>
            </p:nvSpPr>
            <p:spPr>
              <a:xfrm>
                <a:off x="1162322" y="3608593"/>
                <a:ext cx="10334889" cy="1147943"/>
              </a:xfrm>
              <a:prstGeom prst="rect">
                <a:avLst/>
              </a:prstGeom>
            </p:spPr>
            <p:txBody>
              <a:bodyPr wrap="square">
                <a:spAutoFit/>
              </a:bodyPr>
              <a:lstStyle/>
              <a:p>
                <a:pPr lvl="0"/>
                <a:r>
                  <a:rPr lang="vi-VN" altLang="vi-VN" sz="2200" dirty="0" smtClean="0">
                    <a:solidFill>
                      <a:schemeClr val="accent1">
                        <a:lumMod val="50000"/>
                      </a:schemeClr>
                    </a:solidFill>
                    <a:latin typeface="+mj-lt"/>
                  </a:rPr>
                  <a:t>Ta có</a:t>
                </a:r>
                <a14:m>
                  <m:oMath xmlns:m="http://schemas.openxmlformats.org/officeDocument/2006/math">
                    <m:r>
                      <a:rPr lang="vi-VN" altLang="vi-VN" sz="2200" b="0">
                        <a:solidFill>
                          <a:schemeClr val="accent1">
                            <a:lumMod val="50000"/>
                          </a:schemeClr>
                        </a:solidFill>
                        <a:latin typeface="Cambria Math" panose="02040503050406030204" pitchFamily="18" charset="0"/>
                      </a:rPr>
                      <m:t> </m:t>
                    </m:r>
                    <m:bar>
                      <m:barPr>
                        <m:pos m:val="top"/>
                        <m:ctrlPr>
                          <a:rPr lang="vi-VN" altLang="vi-VN" sz="2200" i="1">
                            <a:solidFill>
                              <a:schemeClr val="accent1">
                                <a:lumMod val="50000"/>
                              </a:schemeClr>
                            </a:solidFill>
                            <a:latin typeface="Cambria Math"/>
                          </a:rPr>
                        </m:ctrlPr>
                      </m:barPr>
                      <m:e>
                        <m:r>
                          <a:rPr lang="vi-VN" altLang="vi-VN" sz="2200" b="0" i="1">
                            <a:solidFill>
                              <a:schemeClr val="accent1">
                                <a:lumMod val="50000"/>
                              </a:schemeClr>
                            </a:solidFill>
                            <a:latin typeface="Cambria Math" panose="02040503050406030204" pitchFamily="18" charset="0"/>
                          </a:rPr>
                          <m:t>12</m:t>
                        </m:r>
                        <m:r>
                          <a:rPr lang="vi-VN" altLang="vi-VN" sz="2200" b="0" i="1">
                            <a:solidFill>
                              <a:schemeClr val="accent1">
                                <a:lumMod val="50000"/>
                              </a:schemeClr>
                            </a:solidFill>
                            <a:latin typeface="Cambria Math" panose="02040503050406030204" pitchFamily="18" charset="0"/>
                          </a:rPr>
                          <m:t>𝑥</m:t>
                        </m:r>
                        <m:r>
                          <a:rPr lang="vi-VN" altLang="vi-VN" sz="2200" b="0" i="1">
                            <a:solidFill>
                              <a:schemeClr val="accent1">
                                <a:lumMod val="50000"/>
                              </a:schemeClr>
                            </a:solidFill>
                            <a:latin typeface="Cambria Math" panose="02040503050406030204" pitchFamily="18" charset="0"/>
                          </a:rPr>
                          <m:t>020</m:t>
                        </m:r>
                      </m:e>
                    </m:bar>
                  </m:oMath>
                </a14:m>
                <a:r>
                  <a:rPr lang="vi-VN" altLang="vi-VN" sz="2200" dirty="0">
                    <a:solidFill>
                      <a:schemeClr val="accent1">
                        <a:lumMod val="50000"/>
                      </a:schemeClr>
                    </a:solidFill>
                    <a:latin typeface="+mj-lt"/>
                  </a:rPr>
                  <a:t> chia hết cho 3 khi tổng các chữ số của nó cũng chia hết cho 3</a:t>
                </a:r>
              </a:p>
              <a:p>
                <a:pPr lvl="0" eaLnBrk="0" fontAlgn="base" hangingPunct="0">
                  <a:spcBef>
                    <a:spcPct val="0"/>
                  </a:spcBef>
                  <a:spcAft>
                    <a:spcPct val="0"/>
                  </a:spcAft>
                </a:pPr>
                <a:r>
                  <a:rPr lang="vi-VN" altLang="vi-VN" sz="2200" dirty="0">
                    <a:solidFill>
                      <a:schemeClr val="accent1">
                        <a:lumMod val="50000"/>
                      </a:schemeClr>
                    </a:solidFill>
                    <a:latin typeface="+mj-lt"/>
                  </a:rPr>
                  <a:t>Nên ( 1 + 2 + x + 0 + 2 + 0 ) ⋮ 3 </a:t>
                </a:r>
              </a:p>
              <a:p>
                <a:pPr lvl="0" eaLnBrk="0" fontAlgn="base" hangingPunct="0">
                  <a:spcBef>
                    <a:spcPct val="0"/>
                  </a:spcBef>
                  <a:spcAft>
                    <a:spcPct val="0"/>
                  </a:spcAft>
                </a:pPr>
                <a:r>
                  <a:rPr lang="vi-VN" altLang="vi-VN" sz="2200" dirty="0" smtClean="0">
                    <a:solidFill>
                      <a:schemeClr val="accent1">
                        <a:lumMod val="50000"/>
                      </a:schemeClr>
                    </a:solidFill>
                    <a:latin typeface="+mj-lt"/>
                  </a:rPr>
                  <a:t>       =&gt; </a:t>
                </a:r>
                <a:r>
                  <a:rPr lang="vi-VN" altLang="vi-VN" sz="2200" dirty="0">
                    <a:solidFill>
                      <a:schemeClr val="accent1">
                        <a:lumMod val="50000"/>
                      </a:schemeClr>
                    </a:solidFill>
                    <a:latin typeface="+mj-lt"/>
                  </a:rPr>
                  <a:t>( x + 5 ) ⋮ 3 và 0 ≤ x ≤ 9</a:t>
                </a:r>
                <a:endParaRPr lang="vi-VN" sz="2200" dirty="0">
                  <a:solidFill>
                    <a:schemeClr val="accent1">
                      <a:lumMod val="50000"/>
                    </a:schemeClr>
                  </a:solidFill>
                  <a:latin typeface="+mj-lt"/>
                </a:endParaRPr>
              </a:p>
            </p:txBody>
          </p:sp>
        </mc:Choice>
        <mc:Fallback>
          <p:sp>
            <p:nvSpPr>
              <p:cNvPr id="5" name="Rectangle 4"/>
              <p:cNvSpPr>
                <a:spLocks noRot="1" noChangeAspect="1" noMove="1" noResize="1" noEditPoints="1" noAdjustHandles="1" noChangeArrowheads="1" noChangeShapeType="1" noTextEdit="1"/>
              </p:cNvSpPr>
              <p:nvPr/>
            </p:nvSpPr>
            <p:spPr>
              <a:xfrm>
                <a:off x="1162322" y="3608593"/>
                <a:ext cx="10334889" cy="1147943"/>
              </a:xfrm>
              <a:prstGeom prst="rect">
                <a:avLst/>
              </a:prstGeom>
              <a:blipFill rotWithShape="1">
                <a:blip r:embed="rId4"/>
                <a:stretch>
                  <a:fillRect l="-767" b="-10106"/>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p:cNvSpPr txBox="1"/>
              <p:nvPr/>
            </p:nvSpPr>
            <p:spPr>
              <a:xfrm>
                <a:off x="819946" y="461179"/>
                <a:ext cx="7873293" cy="1201867"/>
              </a:xfrm>
              <a:prstGeom prst="rect">
                <a:avLst/>
              </a:prstGeom>
            </p:spPr>
            <p:txBody>
              <a:bodyPr wrap="square">
                <a:spAutoFit/>
              </a:bodyPr>
              <a:lstStyle>
                <a:defPPr>
                  <a:defRPr lang="vi-VN"/>
                </a:defPPr>
                <a:lvl1pPr>
                  <a:defRPr sz="2200" b="1" i="1">
                    <a:solidFill>
                      <a:srgbClr val="CF2E2E"/>
                    </a:solidFill>
                    <a:latin typeface="+mj-lt"/>
                  </a:defRPr>
                </a:lvl1pPr>
              </a:lstStyle>
              <a:p>
                <a:r>
                  <a:rPr lang="en-US" sz="2400" dirty="0" smtClean="0">
                    <a:solidFill>
                      <a:srgbClr val="FF0000"/>
                    </a:solidFill>
                    <a:latin typeface="Times New Roman" pitchFamily="18" charset="0"/>
                    <a:cs typeface="Times New Roman" pitchFamily="18" charset="0"/>
                  </a:rPr>
                  <a:t>1) </a:t>
                </a:r>
                <a:r>
                  <a:rPr lang="en-US" sz="2400" dirty="0" err="1" smtClean="0">
                    <a:solidFill>
                      <a:srgbClr val="0070C0"/>
                    </a:solidFill>
                    <a:latin typeface="Times New Roman" pitchFamily="18" charset="0"/>
                    <a:cs typeface="Times New Roman" pitchFamily="18" charset="0"/>
                  </a:rPr>
                  <a:t>Tìm</a:t>
                </a:r>
                <a:r>
                  <a:rPr lang="en-US" sz="2400" dirty="0" smtClean="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các</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chữ</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số</a:t>
                </a:r>
                <a:r>
                  <a:rPr lang="en-US" sz="2400" dirty="0">
                    <a:solidFill>
                      <a:srgbClr val="0070C0"/>
                    </a:solidFill>
                    <a:latin typeface="Times New Roman" pitchFamily="18" charset="0"/>
                    <a:cs typeface="Times New Roman" pitchFamily="18" charset="0"/>
                  </a:rPr>
                  <a:t> x, y </a:t>
                </a:r>
                <a:r>
                  <a:rPr lang="en-US" sz="2400" dirty="0" err="1">
                    <a:solidFill>
                      <a:srgbClr val="0070C0"/>
                    </a:solidFill>
                    <a:latin typeface="Times New Roman" pitchFamily="18" charset="0"/>
                    <a:cs typeface="Times New Roman" pitchFamily="18" charset="0"/>
                  </a:rPr>
                  <a:t>biết</a:t>
                </a:r>
                <a:r>
                  <a:rPr lang="en-US" sz="2400" dirty="0">
                    <a:solidFill>
                      <a:srgbClr val="0070C0"/>
                    </a:solidFill>
                    <a:latin typeface="Times New Roman" pitchFamily="18" charset="0"/>
                    <a:cs typeface="Times New Roman" pitchFamily="18" charset="0"/>
                  </a:rPr>
                  <a:t>:</a:t>
                </a:r>
              </a:p>
              <a:p>
                <a:pPr marL="914400" lvl="1" indent="-457200">
                  <a:buFont typeface="+mj-lt"/>
                  <a:buAutoNum type="alphaLcParenR"/>
                </a:pPr>
                <a14:m>
                  <m:oMath xmlns:m="http://schemas.openxmlformats.org/officeDocument/2006/math">
                    <m:acc>
                      <m:accPr>
                        <m:chr m:val="̅"/>
                        <m:ctrlPr>
                          <a:rPr lang="en-US" sz="2400" b="1" i="1">
                            <a:solidFill>
                              <a:srgbClr val="0070C0"/>
                            </a:solidFill>
                          </a:rPr>
                        </m:ctrlPr>
                      </m:accPr>
                      <m:e>
                        <m:r>
                          <a:rPr lang="en-US" sz="2400" b="1" i="1">
                            <a:solidFill>
                              <a:srgbClr val="0070C0"/>
                            </a:solidFill>
                          </a:rPr>
                          <m:t>𝟏𝟐</m:t>
                        </m:r>
                        <m:r>
                          <a:rPr lang="en-US" sz="2400" b="1" i="1">
                            <a:solidFill>
                              <a:srgbClr val="0070C0"/>
                            </a:solidFill>
                          </a:rPr>
                          <m:t>𝒙</m:t>
                        </m:r>
                        <m:r>
                          <a:rPr lang="en-US" sz="2400" b="1" i="1">
                            <a:solidFill>
                              <a:srgbClr val="0070C0"/>
                            </a:solidFill>
                          </a:rPr>
                          <m:t>𝟎𝟐</m:t>
                        </m:r>
                        <m:r>
                          <a:rPr lang="en-US" sz="2400" b="1" i="1">
                            <a:solidFill>
                              <a:srgbClr val="0070C0"/>
                            </a:solidFill>
                          </a:rPr>
                          <m:t>𝒚</m:t>
                        </m:r>
                      </m:e>
                    </m:acc>
                  </m:oMath>
                </a14:m>
                <a:r>
                  <a:rPr lang="en-US" sz="2400" b="1" i="1" dirty="0">
                    <a:solidFill>
                      <a:srgbClr val="0070C0"/>
                    </a:solidFill>
                    <a:latin typeface="Times New Roman" pitchFamily="18" charset="0"/>
                    <a:cs typeface="Times New Roman" pitchFamily="18" charset="0"/>
                  </a:rPr>
                  <a:t> chia </a:t>
                </a:r>
                <a:r>
                  <a:rPr lang="en-US" sz="2400" b="1" i="1" dirty="0" err="1">
                    <a:solidFill>
                      <a:srgbClr val="0070C0"/>
                    </a:solidFill>
                    <a:latin typeface="Times New Roman" pitchFamily="18" charset="0"/>
                    <a:cs typeface="Times New Roman" pitchFamily="18" charset="0"/>
                  </a:rPr>
                  <a:t>hết</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cho</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cả</a:t>
                </a:r>
                <a:r>
                  <a:rPr lang="en-US" sz="2400" b="1" i="1" dirty="0">
                    <a:solidFill>
                      <a:srgbClr val="0070C0"/>
                    </a:solidFill>
                    <a:latin typeface="Times New Roman" pitchFamily="18" charset="0"/>
                    <a:cs typeface="Times New Roman" pitchFamily="18" charset="0"/>
                  </a:rPr>
                  <a:t> 2; 3 </a:t>
                </a:r>
                <a:r>
                  <a:rPr lang="en-US" sz="2400" b="1" i="1" dirty="0" err="1">
                    <a:solidFill>
                      <a:srgbClr val="0070C0"/>
                    </a:solidFill>
                    <a:latin typeface="Times New Roman" pitchFamily="18" charset="0"/>
                    <a:cs typeface="Times New Roman" pitchFamily="18" charset="0"/>
                  </a:rPr>
                  <a:t>và</a:t>
                </a:r>
                <a:r>
                  <a:rPr lang="en-US" sz="2400" b="1" i="1" dirty="0">
                    <a:solidFill>
                      <a:srgbClr val="0070C0"/>
                    </a:solidFill>
                    <a:latin typeface="Times New Roman" pitchFamily="18" charset="0"/>
                    <a:cs typeface="Times New Roman" pitchFamily="18" charset="0"/>
                  </a:rPr>
                  <a:t> 5</a:t>
                </a:r>
              </a:p>
              <a:p>
                <a:pPr marL="914400" lvl="1" indent="-457200">
                  <a:buFont typeface="+mj-lt"/>
                  <a:buAutoNum type="alphaLcParenR"/>
                </a:pPr>
                <a14:m>
                  <m:oMath xmlns:m="http://schemas.openxmlformats.org/officeDocument/2006/math">
                    <m:acc>
                      <m:accPr>
                        <m:chr m:val="̅"/>
                        <m:ctrlPr>
                          <a:rPr lang="en-US" sz="2400" b="1" i="1">
                            <a:solidFill>
                              <a:srgbClr val="0070C0"/>
                            </a:solidFill>
                          </a:rPr>
                        </m:ctrlPr>
                      </m:accPr>
                      <m:e>
                        <m:r>
                          <a:rPr lang="en-US" sz="2400" b="1" i="1">
                            <a:solidFill>
                              <a:srgbClr val="0070C0"/>
                            </a:solidFill>
                          </a:rPr>
                          <m:t>𝟒𝟏𝟑</m:t>
                        </m:r>
                        <m:r>
                          <a:rPr lang="en-US" sz="2400" b="1" i="1">
                            <a:solidFill>
                              <a:srgbClr val="0070C0"/>
                            </a:solidFill>
                          </a:rPr>
                          <m:t>𝒙</m:t>
                        </m:r>
                        <m:r>
                          <a:rPr lang="en-US" sz="2400" b="1" i="1">
                            <a:solidFill>
                              <a:srgbClr val="0070C0"/>
                            </a:solidFill>
                          </a:rPr>
                          <m:t>𝟐</m:t>
                        </m:r>
                        <m:r>
                          <a:rPr lang="en-US" sz="2400" b="1" i="1">
                            <a:solidFill>
                              <a:srgbClr val="0070C0"/>
                            </a:solidFill>
                          </a:rPr>
                          <m:t>𝒚</m:t>
                        </m:r>
                      </m:e>
                    </m:acc>
                  </m:oMath>
                </a14:m>
                <a:r>
                  <a:rPr lang="en-US" sz="2400" b="1" i="1" dirty="0">
                    <a:solidFill>
                      <a:srgbClr val="0070C0"/>
                    </a:solidFill>
                    <a:latin typeface="Times New Roman" pitchFamily="18" charset="0"/>
                    <a:cs typeface="Times New Roman" pitchFamily="18" charset="0"/>
                  </a:rPr>
                  <a:t> chia </a:t>
                </a:r>
                <a:r>
                  <a:rPr lang="en-US" sz="2400" b="1" i="1" dirty="0" err="1">
                    <a:solidFill>
                      <a:srgbClr val="0070C0"/>
                    </a:solidFill>
                    <a:latin typeface="Times New Roman" pitchFamily="18" charset="0"/>
                    <a:cs typeface="Times New Roman" pitchFamily="18" charset="0"/>
                  </a:rPr>
                  <a:t>hết</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cho</a:t>
                </a:r>
                <a:r>
                  <a:rPr lang="en-US" sz="2400" b="1" i="1" dirty="0">
                    <a:solidFill>
                      <a:srgbClr val="0070C0"/>
                    </a:solidFill>
                    <a:latin typeface="Times New Roman" pitchFamily="18" charset="0"/>
                    <a:cs typeface="Times New Roman" pitchFamily="18" charset="0"/>
                  </a:rPr>
                  <a:t> 5 </a:t>
                </a:r>
                <a:r>
                  <a:rPr lang="en-US" sz="2400" b="1" i="1" dirty="0" err="1">
                    <a:solidFill>
                      <a:srgbClr val="0070C0"/>
                    </a:solidFill>
                    <a:latin typeface="Times New Roman" pitchFamily="18" charset="0"/>
                    <a:cs typeface="Times New Roman" pitchFamily="18" charset="0"/>
                  </a:rPr>
                  <a:t>và</a:t>
                </a:r>
                <a:r>
                  <a:rPr lang="en-US" sz="2400" b="1" i="1" dirty="0">
                    <a:solidFill>
                      <a:srgbClr val="0070C0"/>
                    </a:solidFill>
                    <a:latin typeface="Times New Roman" pitchFamily="18" charset="0"/>
                    <a:cs typeface="Times New Roman" pitchFamily="18" charset="0"/>
                  </a:rPr>
                  <a:t> 9 </a:t>
                </a:r>
                <a:r>
                  <a:rPr lang="en-US" sz="2400" b="1" i="1" dirty="0" err="1">
                    <a:solidFill>
                      <a:srgbClr val="0070C0"/>
                    </a:solidFill>
                    <a:latin typeface="Times New Roman" pitchFamily="18" charset="0"/>
                    <a:cs typeface="Times New Roman" pitchFamily="18" charset="0"/>
                  </a:rPr>
                  <a:t>mà</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không</a:t>
                </a:r>
                <a:r>
                  <a:rPr lang="en-US" sz="2400" b="1" i="1" dirty="0">
                    <a:solidFill>
                      <a:srgbClr val="0070C0"/>
                    </a:solidFill>
                    <a:latin typeface="Times New Roman" pitchFamily="18" charset="0"/>
                    <a:cs typeface="Times New Roman" pitchFamily="18" charset="0"/>
                  </a:rPr>
                  <a:t> chia </a:t>
                </a:r>
                <a:r>
                  <a:rPr lang="en-US" sz="2400" b="1" i="1" dirty="0" err="1">
                    <a:solidFill>
                      <a:srgbClr val="0070C0"/>
                    </a:solidFill>
                    <a:latin typeface="Times New Roman" pitchFamily="18" charset="0"/>
                    <a:cs typeface="Times New Roman" pitchFamily="18" charset="0"/>
                  </a:rPr>
                  <a:t>hết</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cho</a:t>
                </a:r>
                <a:r>
                  <a:rPr lang="en-US" sz="2400" b="1" i="1" dirty="0">
                    <a:solidFill>
                      <a:srgbClr val="0070C0"/>
                    </a:solidFill>
                    <a:latin typeface="Times New Roman" pitchFamily="18" charset="0"/>
                    <a:cs typeface="Times New Roman" pitchFamily="18" charset="0"/>
                  </a:rPr>
                  <a:t> 2</a:t>
                </a:r>
              </a:p>
            </p:txBody>
          </p:sp>
        </mc:Choice>
        <mc:Fallback>
          <p:sp>
            <p:nvSpPr>
              <p:cNvPr id="7" name="TextBox 6"/>
              <p:cNvSpPr txBox="1">
                <a:spLocks noRot="1" noChangeAspect="1" noMove="1" noResize="1" noEditPoints="1" noAdjustHandles="1" noChangeArrowheads="1" noChangeShapeType="1" noTextEdit="1"/>
              </p:cNvSpPr>
              <p:nvPr/>
            </p:nvSpPr>
            <p:spPr>
              <a:xfrm>
                <a:off x="819946" y="461179"/>
                <a:ext cx="7873293" cy="1201867"/>
              </a:xfrm>
              <a:prstGeom prst="rect">
                <a:avLst/>
              </a:prstGeom>
              <a:blipFill rotWithShape="1">
                <a:blip r:embed="rId5"/>
                <a:stretch>
                  <a:fillRect l="-1239" t="-4061" r="-387" b="-11675"/>
                </a:stretch>
              </a:blipFill>
            </p:spPr>
            <p:txBody>
              <a:bodyPr/>
              <a:lstStyle/>
              <a:p>
                <a:r>
                  <a:rPr lang="en-US">
                    <a:noFill/>
                  </a:rPr>
                  <a:t> </a:t>
                </a:r>
              </a:p>
            </p:txBody>
          </p:sp>
        </mc:Fallback>
      </mc:AlternateContent>
    </p:spTree>
    <p:extLst>
      <p:ext uri="{BB962C8B-B14F-4D97-AF65-F5344CB8AC3E}">
        <p14:creationId xmlns:p14="http://schemas.microsoft.com/office/powerpoint/2010/main" val="26629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9" name="Rectangle 1"/>
              <p:cNvSpPr>
                <a:spLocks noChangeArrowheads="1"/>
              </p:cNvSpPr>
              <p:nvPr/>
            </p:nvSpPr>
            <p:spPr bwMode="auto">
              <a:xfrm>
                <a:off x="895150" y="2764862"/>
                <a:ext cx="11097928" cy="809389"/>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vi-VN" altLang="vi-VN" sz="2200" i="0" u="none" strike="noStrike" cap="none" normalizeH="0" baseline="0" dirty="0" smtClean="0">
                    <a:ln>
                      <a:noFill/>
                    </a:ln>
                    <a:solidFill>
                      <a:schemeClr val="accent1">
                        <a:lumMod val="50000"/>
                      </a:schemeClr>
                    </a:solidFill>
                    <a:effectLst/>
                    <a:latin typeface="+mj-lt"/>
                  </a:rPr>
                  <a:t>Dễ thấy </a:t>
                </a:r>
                <a14:m>
                  <m:oMath xmlns:m="http://schemas.openxmlformats.org/officeDocument/2006/math">
                    <m:bar>
                      <m:barPr>
                        <m:pos m:val="top"/>
                        <m:ctrlPr>
                          <a:rPr lang="vi-VN" altLang="vi-VN" sz="2200" i="1">
                            <a:solidFill>
                              <a:schemeClr val="accent1">
                                <a:lumMod val="50000"/>
                              </a:schemeClr>
                            </a:solidFill>
                            <a:latin typeface="Cambria Math"/>
                          </a:rPr>
                        </m:ctrlPr>
                      </m:barPr>
                      <m:e>
                        <m:r>
                          <a:rPr lang="vi-VN" altLang="vi-VN" sz="2200" b="0" i="1" smtClean="0">
                            <a:solidFill>
                              <a:schemeClr val="accent1">
                                <a:lumMod val="50000"/>
                              </a:schemeClr>
                            </a:solidFill>
                            <a:latin typeface="Cambria Math" panose="02040503050406030204" pitchFamily="18" charset="0"/>
                          </a:rPr>
                          <m:t>413</m:t>
                        </m:r>
                        <m:r>
                          <a:rPr lang="vi-VN" altLang="vi-VN" sz="2200" b="0" i="1" smtClean="0">
                            <a:solidFill>
                              <a:schemeClr val="accent1">
                                <a:lumMod val="50000"/>
                              </a:schemeClr>
                            </a:solidFill>
                            <a:latin typeface="Cambria Math" panose="02040503050406030204" pitchFamily="18" charset="0"/>
                          </a:rPr>
                          <m:t>𝑥</m:t>
                        </m:r>
                        <m:r>
                          <a:rPr lang="vi-VN" altLang="vi-VN" sz="2200" b="0" i="1" smtClean="0">
                            <a:solidFill>
                              <a:schemeClr val="accent1">
                                <a:lumMod val="50000"/>
                              </a:schemeClr>
                            </a:solidFill>
                            <a:latin typeface="Cambria Math" panose="02040503050406030204" pitchFamily="18" charset="0"/>
                          </a:rPr>
                          <m:t>2</m:t>
                        </m:r>
                        <m:r>
                          <a:rPr lang="vi-VN" altLang="vi-VN" sz="2200" b="0" i="1" smtClean="0">
                            <a:solidFill>
                              <a:schemeClr val="accent1">
                                <a:lumMod val="50000"/>
                              </a:schemeClr>
                            </a:solidFill>
                            <a:latin typeface="Cambria Math" panose="02040503050406030204" pitchFamily="18" charset="0"/>
                          </a:rPr>
                          <m:t>𝑦</m:t>
                        </m:r>
                      </m:e>
                    </m:bar>
                  </m:oMath>
                </a14:m>
                <a:r>
                  <a:rPr kumimoji="0" lang="vi-VN" altLang="vi-VN" sz="2200" i="0" u="none" strike="noStrike" cap="none" normalizeH="0" baseline="0" dirty="0" smtClean="0">
                    <a:ln>
                      <a:noFill/>
                    </a:ln>
                    <a:solidFill>
                      <a:schemeClr val="accent1">
                        <a:lumMod val="50000"/>
                      </a:schemeClr>
                    </a:solidFill>
                    <a:effectLst/>
                    <a:latin typeface="+mj-lt"/>
                  </a:rPr>
                  <a:t> chia hết cho 5 mà không chia hết cho 2 khi chữ số tận cùng của nó là 5      </a:t>
                </a:r>
              </a:p>
              <a:p>
                <a:pPr marL="342900" marR="0" lvl="0" indent="-342900" algn="l" defTabSz="914400" rtl="0" eaLnBrk="0" fontAlgn="base" latinLnBrk="0" hangingPunct="0">
                  <a:lnSpc>
                    <a:spcPct val="100000"/>
                  </a:lnSpc>
                  <a:spcBef>
                    <a:spcPct val="0"/>
                  </a:spcBef>
                  <a:spcAft>
                    <a:spcPct val="0"/>
                  </a:spcAft>
                  <a:buClrTx/>
                  <a:buSzTx/>
                  <a:buFont typeface="Symbol" panose="05050102010706020507" pitchFamily="18" charset="2"/>
                  <a:buChar char="Þ"/>
                  <a:tabLst/>
                </a:pPr>
                <a:r>
                  <a:rPr kumimoji="0" lang="vi-VN" altLang="vi-VN" sz="2200" i="0" u="none" strike="noStrike" cap="none" normalizeH="0" baseline="0" dirty="0" smtClean="0">
                    <a:ln>
                      <a:noFill/>
                    </a:ln>
                    <a:solidFill>
                      <a:schemeClr val="accent1">
                        <a:lumMod val="50000"/>
                      </a:schemeClr>
                    </a:solidFill>
                    <a:effectLst/>
                    <a:latin typeface="+mj-lt"/>
                  </a:rPr>
                  <a:t>y = 5</a:t>
                </a:r>
              </a:p>
            </p:txBody>
          </p:sp>
        </mc:Choice>
        <mc:Fallback>
          <p:sp>
            <p:nvSpPr>
              <p:cNvPr id="9" name="Rectangle 1"/>
              <p:cNvSpPr>
                <a:spLocks noRot="1" noChangeAspect="1" noMove="1" noResize="1" noEditPoints="1" noAdjustHandles="1" noChangeArrowheads="1" noChangeShapeType="1" noTextEdit="1"/>
              </p:cNvSpPr>
              <p:nvPr/>
            </p:nvSpPr>
            <p:spPr bwMode="auto">
              <a:xfrm>
                <a:off x="895150" y="2764862"/>
                <a:ext cx="11097928" cy="809389"/>
              </a:xfrm>
              <a:prstGeom prst="rect">
                <a:avLst/>
              </a:prstGeom>
              <a:blipFill rotWithShape="1">
                <a:blip r:embed="rId2"/>
                <a:stretch>
                  <a:fillRect l="-769" b="-151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 name="Rectangle 9"/>
              <p:cNvSpPr/>
              <p:nvPr/>
            </p:nvSpPr>
            <p:spPr>
              <a:xfrm>
                <a:off x="895150" y="3677540"/>
                <a:ext cx="10241280" cy="1493358"/>
              </a:xfrm>
              <a:prstGeom prst="rect">
                <a:avLst/>
              </a:prstGeom>
            </p:spPr>
            <p:txBody>
              <a:bodyPr wrap="square">
                <a:spAutoFit/>
              </a:bodyPr>
              <a:lstStyle/>
              <a:p>
                <a:pPr lvl="0" eaLnBrk="0" fontAlgn="base" hangingPunct="0">
                  <a:spcBef>
                    <a:spcPct val="0"/>
                  </a:spcBef>
                  <a:spcAft>
                    <a:spcPct val="0"/>
                  </a:spcAft>
                </a:pPr>
                <a:r>
                  <a:rPr lang="vi-VN" altLang="vi-VN" sz="2200" dirty="0">
                    <a:solidFill>
                      <a:srgbClr val="5B9BD5">
                        <a:lumMod val="50000"/>
                      </a:srgbClr>
                    </a:solidFill>
                    <a:latin typeface="Times New Roman" panose="02020603050405020304" pitchFamily="18" charset="0"/>
                  </a:rPr>
                  <a:t>Ta có </a:t>
                </a:r>
                <a14:m>
                  <m:oMath xmlns:m="http://schemas.openxmlformats.org/officeDocument/2006/math">
                    <m:bar>
                      <m:barPr>
                        <m:pos m:val="top"/>
                        <m:ctrlPr>
                          <a:rPr lang="vi-VN" altLang="vi-VN" sz="2200" i="1">
                            <a:solidFill>
                              <a:srgbClr val="5B9BD5">
                                <a:lumMod val="50000"/>
                              </a:srgbClr>
                            </a:solidFill>
                            <a:latin typeface="Cambria Math"/>
                          </a:rPr>
                        </m:ctrlPr>
                      </m:barPr>
                      <m:e>
                        <m:r>
                          <a:rPr lang="vi-VN" altLang="vi-VN" sz="2200" b="0" i="1">
                            <a:solidFill>
                              <a:srgbClr val="5B9BD5">
                                <a:lumMod val="50000"/>
                              </a:srgbClr>
                            </a:solidFill>
                            <a:latin typeface="Cambria Math" panose="02040503050406030204" pitchFamily="18" charset="0"/>
                          </a:rPr>
                          <m:t>413</m:t>
                        </m:r>
                        <m:r>
                          <a:rPr lang="vi-VN" altLang="vi-VN" sz="2200" b="0" i="1">
                            <a:solidFill>
                              <a:srgbClr val="5B9BD5">
                                <a:lumMod val="50000"/>
                              </a:srgbClr>
                            </a:solidFill>
                            <a:latin typeface="Cambria Math" panose="02040503050406030204" pitchFamily="18" charset="0"/>
                          </a:rPr>
                          <m:t>𝑥</m:t>
                        </m:r>
                        <m:r>
                          <a:rPr lang="vi-VN" altLang="vi-VN" sz="2200" b="0" i="1">
                            <a:solidFill>
                              <a:srgbClr val="5B9BD5">
                                <a:lumMod val="50000"/>
                              </a:srgbClr>
                            </a:solidFill>
                            <a:latin typeface="Cambria Math" panose="02040503050406030204" pitchFamily="18" charset="0"/>
                          </a:rPr>
                          <m:t>25</m:t>
                        </m:r>
                      </m:e>
                    </m:bar>
                  </m:oMath>
                </a14:m>
                <a:r>
                  <a:rPr lang="vi-VN" altLang="vi-VN" sz="2200" dirty="0">
                    <a:solidFill>
                      <a:srgbClr val="5B9BD5">
                        <a:lumMod val="50000"/>
                      </a:srgbClr>
                    </a:solidFill>
                  </a:rPr>
                  <a:t> </a:t>
                </a:r>
                <a:r>
                  <a:rPr lang="vi-VN" altLang="vi-VN" sz="2200" dirty="0">
                    <a:solidFill>
                      <a:srgbClr val="5B9BD5">
                        <a:lumMod val="50000"/>
                      </a:srgbClr>
                    </a:solidFill>
                    <a:latin typeface="Times New Roman" panose="02020603050405020304" pitchFamily="18" charset="0"/>
                  </a:rPr>
                  <a:t> chia hết cho 9 khi tổng các chữ số của nó cũng chia hết cho 9</a:t>
                </a:r>
              </a:p>
              <a:p>
                <a:pPr lvl="0" eaLnBrk="0" fontAlgn="base" hangingPunct="0">
                  <a:spcBef>
                    <a:spcPct val="0"/>
                  </a:spcBef>
                  <a:spcAft>
                    <a:spcPct val="0"/>
                  </a:spcAft>
                </a:pPr>
                <a:r>
                  <a:rPr lang="vi-VN" altLang="vi-VN" sz="2200" dirty="0" smtClean="0">
                    <a:solidFill>
                      <a:srgbClr val="5B9BD5">
                        <a:lumMod val="50000"/>
                      </a:srgbClr>
                    </a:solidFill>
                    <a:latin typeface="Times New Roman" panose="02020603050405020304" pitchFamily="18" charset="0"/>
                  </a:rPr>
                  <a:t>Nên ( </a:t>
                </a:r>
                <a:r>
                  <a:rPr lang="vi-VN" altLang="vi-VN" sz="2200" dirty="0">
                    <a:solidFill>
                      <a:srgbClr val="5B9BD5">
                        <a:lumMod val="50000"/>
                      </a:srgbClr>
                    </a:solidFill>
                    <a:latin typeface="Times New Roman" panose="02020603050405020304" pitchFamily="18" charset="0"/>
                  </a:rPr>
                  <a:t>4 + 1 + 3 + x + 2 + 5 </a:t>
                </a:r>
                <a:r>
                  <a:rPr lang="vi-VN" altLang="vi-VN" sz="2200" dirty="0" smtClean="0">
                    <a:solidFill>
                      <a:srgbClr val="5B9BD5">
                        <a:lumMod val="50000"/>
                      </a:srgbClr>
                    </a:solidFill>
                    <a:latin typeface="Times New Roman" panose="02020603050405020304" pitchFamily="18" charset="0"/>
                  </a:rPr>
                  <a:t>) ⋮</a:t>
                </a:r>
                <a:r>
                  <a:rPr lang="vi-VN" altLang="vi-VN" sz="2200" dirty="0">
                    <a:solidFill>
                      <a:srgbClr val="5B9BD5">
                        <a:lumMod val="50000"/>
                      </a:srgbClr>
                    </a:solidFill>
                    <a:latin typeface="Times New Roman" panose="02020603050405020304" pitchFamily="18" charset="0"/>
                  </a:rPr>
                  <a:t> </a:t>
                </a:r>
                <a:r>
                  <a:rPr lang="en-US" altLang="vi-VN" sz="2200" dirty="0">
                    <a:solidFill>
                      <a:srgbClr val="5B9BD5">
                        <a:lumMod val="50000"/>
                      </a:srgbClr>
                    </a:solidFill>
                    <a:latin typeface="Times New Roman" panose="02020603050405020304" pitchFamily="18" charset="0"/>
                  </a:rPr>
                  <a:t>9</a:t>
                </a:r>
                <a:endParaRPr lang="vi-VN" altLang="vi-VN" sz="2200" dirty="0">
                  <a:solidFill>
                    <a:srgbClr val="5B9BD5">
                      <a:lumMod val="50000"/>
                    </a:srgbClr>
                  </a:solidFill>
                  <a:latin typeface="Times New Roman" panose="02020603050405020304" pitchFamily="18" charset="0"/>
                </a:endParaRPr>
              </a:p>
              <a:p>
                <a:pPr lvl="0" eaLnBrk="0" fontAlgn="base" hangingPunct="0">
                  <a:spcBef>
                    <a:spcPct val="0"/>
                  </a:spcBef>
                  <a:spcAft>
                    <a:spcPct val="0"/>
                  </a:spcAft>
                </a:pPr>
                <a:r>
                  <a:rPr lang="vi-VN" altLang="vi-VN" sz="2200" dirty="0">
                    <a:solidFill>
                      <a:srgbClr val="5B9BD5">
                        <a:lumMod val="50000"/>
                      </a:srgbClr>
                    </a:solidFill>
                    <a:latin typeface="Times New Roman" panose="02020603050405020304" pitchFamily="18" charset="0"/>
                  </a:rPr>
                  <a:t>=&gt; </a:t>
                </a:r>
                <a:r>
                  <a:rPr lang="vi-VN" altLang="vi-VN" sz="2200" dirty="0" smtClean="0">
                    <a:solidFill>
                      <a:srgbClr val="5B9BD5">
                        <a:lumMod val="50000"/>
                      </a:srgbClr>
                    </a:solidFill>
                    <a:latin typeface="Times New Roman" panose="02020603050405020304" pitchFamily="18" charset="0"/>
                  </a:rPr>
                  <a:t>( x </a:t>
                </a:r>
                <a:r>
                  <a:rPr lang="vi-VN" altLang="vi-VN" sz="2200" dirty="0">
                    <a:solidFill>
                      <a:srgbClr val="5B9BD5">
                        <a:lumMod val="50000"/>
                      </a:srgbClr>
                    </a:solidFill>
                    <a:latin typeface="Times New Roman" panose="02020603050405020304" pitchFamily="18" charset="0"/>
                  </a:rPr>
                  <a:t>+ 15 </a:t>
                </a:r>
                <a:r>
                  <a:rPr lang="vi-VN" altLang="vi-VN" sz="2200" dirty="0" smtClean="0">
                    <a:solidFill>
                      <a:srgbClr val="5B9BD5">
                        <a:lumMod val="50000"/>
                      </a:srgbClr>
                    </a:solidFill>
                    <a:latin typeface="Times New Roman" panose="02020603050405020304" pitchFamily="18" charset="0"/>
                  </a:rPr>
                  <a:t>)⋮</a:t>
                </a:r>
                <a:r>
                  <a:rPr lang="vi-VN" altLang="vi-VN" sz="2200" dirty="0">
                    <a:solidFill>
                      <a:srgbClr val="5B9BD5">
                        <a:lumMod val="50000"/>
                      </a:srgbClr>
                    </a:solidFill>
                    <a:latin typeface="Times New Roman" panose="02020603050405020304" pitchFamily="18" charset="0"/>
                  </a:rPr>
                  <a:t> 9 và 0 ≤ x ≤ 9</a:t>
                </a:r>
              </a:p>
              <a:p>
                <a:pPr lvl="0" eaLnBrk="0" fontAlgn="base" hangingPunct="0">
                  <a:spcBef>
                    <a:spcPct val="0"/>
                  </a:spcBef>
                  <a:spcAft>
                    <a:spcPct val="0"/>
                  </a:spcAft>
                </a:pPr>
                <a:r>
                  <a:rPr lang="vi-VN" altLang="vi-VN" sz="2200" dirty="0">
                    <a:solidFill>
                      <a:srgbClr val="5B9BD5">
                        <a:lumMod val="50000"/>
                      </a:srgbClr>
                    </a:solidFill>
                    <a:latin typeface="Times New Roman" panose="02020603050405020304" pitchFamily="18" charset="0"/>
                  </a:rPr>
                  <a:t>=&gt; x = </a:t>
                </a:r>
                <a:r>
                  <a:rPr lang="vi-VN" altLang="vi-VN" sz="2200" dirty="0" smtClean="0">
                    <a:solidFill>
                      <a:srgbClr val="5B9BD5">
                        <a:lumMod val="50000"/>
                      </a:srgbClr>
                    </a:solidFill>
                    <a:latin typeface="Times New Roman" panose="02020603050405020304" pitchFamily="18" charset="0"/>
                  </a:rPr>
                  <a:t>3</a:t>
                </a:r>
                <a:endParaRPr lang="vi-VN" altLang="vi-VN" sz="2200" dirty="0">
                  <a:solidFill>
                    <a:srgbClr val="5B9BD5">
                      <a:lumMod val="50000"/>
                    </a:srgbClr>
                  </a:solidFill>
                  <a:latin typeface="Times New Roman" panose="02020603050405020304" pitchFamily="18" charset="0"/>
                </a:endParaRPr>
              </a:p>
            </p:txBody>
          </p:sp>
        </mc:Choice>
        <mc:Fallback>
          <p:sp>
            <p:nvSpPr>
              <p:cNvPr id="10" name="Rectangle 9"/>
              <p:cNvSpPr>
                <a:spLocks noRot="1" noChangeAspect="1" noMove="1" noResize="1" noEditPoints="1" noAdjustHandles="1" noChangeArrowheads="1" noChangeShapeType="1" noTextEdit="1"/>
              </p:cNvSpPr>
              <p:nvPr/>
            </p:nvSpPr>
            <p:spPr>
              <a:xfrm>
                <a:off x="895150" y="3677540"/>
                <a:ext cx="10241280" cy="1493358"/>
              </a:xfrm>
              <a:prstGeom prst="rect">
                <a:avLst/>
              </a:prstGeom>
              <a:blipFill rotWithShape="1">
                <a:blip r:embed="rId3"/>
                <a:stretch>
                  <a:fillRect l="-774" b="-7347"/>
                </a:stretch>
              </a:blipFill>
            </p:spPr>
            <p:txBody>
              <a:bodyPr/>
              <a:lstStyle/>
              <a:p>
                <a:r>
                  <a:rPr lang="en-US">
                    <a:noFill/>
                  </a:rPr>
                  <a:t> </a:t>
                </a:r>
              </a:p>
            </p:txBody>
          </p:sp>
        </mc:Fallback>
      </mc:AlternateContent>
      <p:sp>
        <p:nvSpPr>
          <p:cNvPr id="11" name="Rectangle 10"/>
          <p:cNvSpPr/>
          <p:nvPr/>
        </p:nvSpPr>
        <p:spPr>
          <a:xfrm>
            <a:off x="494079" y="2799672"/>
            <a:ext cx="506870" cy="430887"/>
          </a:xfrm>
          <a:prstGeom prst="rect">
            <a:avLst/>
          </a:prstGeom>
        </p:spPr>
        <p:txBody>
          <a:bodyPr wrap="none">
            <a:spAutoFit/>
          </a:bodyPr>
          <a:lstStyle/>
          <a:p>
            <a:r>
              <a:rPr lang="vi-VN" altLang="vi-VN" sz="2200" dirty="0">
                <a:solidFill>
                  <a:srgbClr val="FF0000"/>
                </a:solidFill>
                <a:latin typeface="Times New Roman" panose="02020603050405020304" pitchFamily="18" charset="0"/>
              </a:rPr>
              <a:t>b) </a:t>
            </a:r>
            <a:endParaRPr lang="vi-VN" dirty="0"/>
          </a:p>
        </p:txBody>
      </p:sp>
      <mc:AlternateContent xmlns:mc="http://schemas.openxmlformats.org/markup-compatibility/2006">
        <mc:Choice xmlns:a14="http://schemas.microsoft.com/office/drawing/2010/main" Requires="a14">
          <p:sp>
            <p:nvSpPr>
              <p:cNvPr id="12" name="Rectangle 11"/>
              <p:cNvSpPr/>
              <p:nvPr/>
            </p:nvSpPr>
            <p:spPr>
              <a:xfrm>
                <a:off x="895149" y="5274187"/>
                <a:ext cx="12166333" cy="470835"/>
              </a:xfrm>
              <a:prstGeom prst="rect">
                <a:avLst/>
              </a:prstGeom>
            </p:spPr>
            <p:txBody>
              <a:bodyPr wrap="square">
                <a:spAutoFit/>
              </a:bodyPr>
              <a:lstStyle/>
              <a:p>
                <a:pPr lvl="0"/>
                <a:r>
                  <a:rPr lang="vi-VN" altLang="vi-VN" sz="2200" dirty="0">
                    <a:solidFill>
                      <a:srgbClr val="5B9BD5">
                        <a:lumMod val="50000"/>
                      </a:srgbClr>
                    </a:solidFill>
                    <a:latin typeface="Times New Roman" panose="02020603050405020304" pitchFamily="18" charset="0"/>
                  </a:rPr>
                  <a:t>Vậy để</a:t>
                </a:r>
                <a14:m>
                  <m:oMath xmlns:m="http://schemas.openxmlformats.org/officeDocument/2006/math">
                    <m:bar>
                      <m:barPr>
                        <m:pos m:val="top"/>
                        <m:ctrlPr>
                          <a:rPr lang="vi-VN" altLang="vi-VN" sz="2200" i="1">
                            <a:solidFill>
                              <a:srgbClr val="5B9BD5">
                                <a:lumMod val="50000"/>
                              </a:srgbClr>
                            </a:solidFill>
                            <a:latin typeface="Cambria Math"/>
                          </a:rPr>
                        </m:ctrlPr>
                      </m:barPr>
                      <m:e>
                        <m:r>
                          <a:rPr lang="vi-VN" altLang="vi-VN" sz="2200" b="0" i="1">
                            <a:solidFill>
                              <a:srgbClr val="5B9BD5">
                                <a:lumMod val="50000"/>
                              </a:srgbClr>
                            </a:solidFill>
                            <a:latin typeface="Cambria Math" panose="02040503050406030204" pitchFamily="18" charset="0"/>
                          </a:rPr>
                          <m:t> 413</m:t>
                        </m:r>
                        <m:r>
                          <a:rPr lang="vi-VN" altLang="vi-VN" sz="2200" b="0" i="1">
                            <a:solidFill>
                              <a:srgbClr val="5B9BD5">
                                <a:lumMod val="50000"/>
                              </a:srgbClr>
                            </a:solidFill>
                            <a:latin typeface="Cambria Math" panose="02040503050406030204" pitchFamily="18" charset="0"/>
                          </a:rPr>
                          <m:t>𝑥</m:t>
                        </m:r>
                        <m:r>
                          <a:rPr lang="vi-VN" altLang="vi-VN" sz="2200" b="0" i="1">
                            <a:solidFill>
                              <a:srgbClr val="5B9BD5">
                                <a:lumMod val="50000"/>
                              </a:srgbClr>
                            </a:solidFill>
                            <a:latin typeface="Cambria Math" panose="02040503050406030204" pitchFamily="18" charset="0"/>
                          </a:rPr>
                          <m:t>2</m:t>
                        </m:r>
                        <m:r>
                          <a:rPr lang="vi-VN" altLang="vi-VN" sz="2200" b="0" i="1">
                            <a:solidFill>
                              <a:srgbClr val="5B9BD5">
                                <a:lumMod val="50000"/>
                              </a:srgbClr>
                            </a:solidFill>
                            <a:latin typeface="Cambria Math" panose="02040503050406030204" pitchFamily="18" charset="0"/>
                          </a:rPr>
                          <m:t>𝑦</m:t>
                        </m:r>
                      </m:e>
                    </m:bar>
                  </m:oMath>
                </a14:m>
                <a:r>
                  <a:rPr lang="vi-VN" altLang="vi-VN" sz="2200" dirty="0">
                    <a:solidFill>
                      <a:srgbClr val="5B9BD5">
                        <a:lumMod val="50000"/>
                      </a:srgbClr>
                    </a:solidFill>
                  </a:rPr>
                  <a:t> </a:t>
                </a:r>
                <a:r>
                  <a:rPr lang="vi-VN" altLang="vi-VN" sz="2200" dirty="0">
                    <a:solidFill>
                      <a:srgbClr val="5B9BD5">
                        <a:lumMod val="50000"/>
                      </a:srgbClr>
                    </a:solidFill>
                    <a:latin typeface="Times New Roman" panose="02020603050405020304" pitchFamily="18" charset="0"/>
                  </a:rPr>
                  <a:t> chia hết cho 5 và 9 mà không chia hết cho 2 thì y = 5 và x = 3.</a:t>
                </a:r>
              </a:p>
            </p:txBody>
          </p:sp>
        </mc:Choice>
        <mc:Fallback>
          <p:sp>
            <p:nvSpPr>
              <p:cNvPr id="12" name="Rectangle 11"/>
              <p:cNvSpPr>
                <a:spLocks noRot="1" noChangeAspect="1" noMove="1" noResize="1" noEditPoints="1" noAdjustHandles="1" noChangeArrowheads="1" noChangeShapeType="1" noTextEdit="1"/>
              </p:cNvSpPr>
              <p:nvPr/>
            </p:nvSpPr>
            <p:spPr>
              <a:xfrm>
                <a:off x="895149" y="5274187"/>
                <a:ext cx="12166333" cy="470835"/>
              </a:xfrm>
              <a:prstGeom prst="rect">
                <a:avLst/>
              </a:prstGeom>
              <a:blipFill rotWithShape="1">
                <a:blip r:embed="rId4"/>
                <a:stretch>
                  <a:fillRect l="-651" b="-25974"/>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3" name="TextBox 12"/>
              <p:cNvSpPr txBox="1"/>
              <p:nvPr/>
            </p:nvSpPr>
            <p:spPr>
              <a:xfrm>
                <a:off x="1000949" y="551945"/>
                <a:ext cx="7873293" cy="1201867"/>
              </a:xfrm>
              <a:prstGeom prst="rect">
                <a:avLst/>
              </a:prstGeom>
            </p:spPr>
            <p:txBody>
              <a:bodyPr wrap="square">
                <a:spAutoFit/>
              </a:bodyPr>
              <a:lstStyle>
                <a:defPPr>
                  <a:defRPr lang="vi-VN"/>
                </a:defPPr>
                <a:lvl1pPr>
                  <a:defRPr sz="2200" b="1" i="1">
                    <a:solidFill>
                      <a:srgbClr val="CF2E2E"/>
                    </a:solidFill>
                    <a:latin typeface="+mj-lt"/>
                  </a:defRPr>
                </a:lvl1pPr>
              </a:lstStyle>
              <a:p>
                <a:r>
                  <a:rPr lang="en-US" sz="2400" dirty="0" smtClean="0">
                    <a:solidFill>
                      <a:srgbClr val="FF0000"/>
                    </a:solidFill>
                    <a:latin typeface="Times New Roman" pitchFamily="18" charset="0"/>
                    <a:cs typeface="Times New Roman" pitchFamily="18" charset="0"/>
                  </a:rPr>
                  <a:t>1) </a:t>
                </a:r>
                <a:r>
                  <a:rPr lang="en-US" sz="2400" dirty="0" err="1" smtClean="0">
                    <a:solidFill>
                      <a:srgbClr val="0070C0"/>
                    </a:solidFill>
                    <a:latin typeface="Times New Roman" pitchFamily="18" charset="0"/>
                    <a:cs typeface="Times New Roman" pitchFamily="18" charset="0"/>
                  </a:rPr>
                  <a:t>Tìm</a:t>
                </a:r>
                <a:r>
                  <a:rPr lang="en-US" sz="2400" dirty="0" smtClean="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các</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chữ</a:t>
                </a:r>
                <a:r>
                  <a:rPr lang="en-US" sz="2400" dirty="0">
                    <a:solidFill>
                      <a:srgbClr val="0070C0"/>
                    </a:solidFill>
                    <a:latin typeface="Times New Roman" pitchFamily="18" charset="0"/>
                    <a:cs typeface="Times New Roman" pitchFamily="18" charset="0"/>
                  </a:rPr>
                  <a:t> </a:t>
                </a:r>
                <a:r>
                  <a:rPr lang="en-US" sz="2400" dirty="0" err="1">
                    <a:solidFill>
                      <a:srgbClr val="0070C0"/>
                    </a:solidFill>
                    <a:latin typeface="Times New Roman" pitchFamily="18" charset="0"/>
                    <a:cs typeface="Times New Roman" pitchFamily="18" charset="0"/>
                  </a:rPr>
                  <a:t>số</a:t>
                </a:r>
                <a:r>
                  <a:rPr lang="en-US" sz="2400" dirty="0">
                    <a:solidFill>
                      <a:srgbClr val="0070C0"/>
                    </a:solidFill>
                    <a:latin typeface="Times New Roman" pitchFamily="18" charset="0"/>
                    <a:cs typeface="Times New Roman" pitchFamily="18" charset="0"/>
                  </a:rPr>
                  <a:t> x, y </a:t>
                </a:r>
                <a:r>
                  <a:rPr lang="en-US" sz="2400" dirty="0" err="1">
                    <a:solidFill>
                      <a:srgbClr val="0070C0"/>
                    </a:solidFill>
                    <a:latin typeface="Times New Roman" pitchFamily="18" charset="0"/>
                    <a:cs typeface="Times New Roman" pitchFamily="18" charset="0"/>
                  </a:rPr>
                  <a:t>biết</a:t>
                </a:r>
                <a:r>
                  <a:rPr lang="en-US" sz="2400" dirty="0">
                    <a:solidFill>
                      <a:srgbClr val="0070C0"/>
                    </a:solidFill>
                    <a:latin typeface="Times New Roman" pitchFamily="18" charset="0"/>
                    <a:cs typeface="Times New Roman" pitchFamily="18" charset="0"/>
                  </a:rPr>
                  <a:t>:</a:t>
                </a:r>
              </a:p>
              <a:p>
                <a:pPr marL="914400" lvl="1" indent="-457200">
                  <a:buFont typeface="+mj-lt"/>
                  <a:buAutoNum type="alphaLcParenR"/>
                </a:pPr>
                <a14:m>
                  <m:oMath xmlns:m="http://schemas.openxmlformats.org/officeDocument/2006/math">
                    <m:acc>
                      <m:accPr>
                        <m:chr m:val="̅"/>
                        <m:ctrlPr>
                          <a:rPr lang="en-US" sz="2400" b="1" i="1">
                            <a:solidFill>
                              <a:srgbClr val="0070C0"/>
                            </a:solidFill>
                          </a:rPr>
                        </m:ctrlPr>
                      </m:accPr>
                      <m:e>
                        <m:r>
                          <a:rPr lang="en-US" sz="2400" b="1" i="1">
                            <a:solidFill>
                              <a:srgbClr val="0070C0"/>
                            </a:solidFill>
                          </a:rPr>
                          <m:t>𝟏𝟐</m:t>
                        </m:r>
                        <m:r>
                          <a:rPr lang="en-US" sz="2400" b="1" i="1">
                            <a:solidFill>
                              <a:srgbClr val="0070C0"/>
                            </a:solidFill>
                          </a:rPr>
                          <m:t>𝒙</m:t>
                        </m:r>
                        <m:r>
                          <a:rPr lang="en-US" sz="2400" b="1" i="1">
                            <a:solidFill>
                              <a:srgbClr val="0070C0"/>
                            </a:solidFill>
                          </a:rPr>
                          <m:t>𝟎𝟐</m:t>
                        </m:r>
                        <m:r>
                          <a:rPr lang="en-US" sz="2400" b="1" i="1">
                            <a:solidFill>
                              <a:srgbClr val="0070C0"/>
                            </a:solidFill>
                          </a:rPr>
                          <m:t>𝒚</m:t>
                        </m:r>
                      </m:e>
                    </m:acc>
                  </m:oMath>
                </a14:m>
                <a:r>
                  <a:rPr lang="en-US" sz="2400" b="1" i="1" dirty="0">
                    <a:solidFill>
                      <a:srgbClr val="0070C0"/>
                    </a:solidFill>
                    <a:latin typeface="Times New Roman" pitchFamily="18" charset="0"/>
                    <a:cs typeface="Times New Roman" pitchFamily="18" charset="0"/>
                  </a:rPr>
                  <a:t> chia </a:t>
                </a:r>
                <a:r>
                  <a:rPr lang="en-US" sz="2400" b="1" i="1" dirty="0" err="1">
                    <a:solidFill>
                      <a:srgbClr val="0070C0"/>
                    </a:solidFill>
                    <a:latin typeface="Times New Roman" pitchFamily="18" charset="0"/>
                    <a:cs typeface="Times New Roman" pitchFamily="18" charset="0"/>
                  </a:rPr>
                  <a:t>hết</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cho</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cả</a:t>
                </a:r>
                <a:r>
                  <a:rPr lang="en-US" sz="2400" b="1" i="1" dirty="0">
                    <a:solidFill>
                      <a:srgbClr val="0070C0"/>
                    </a:solidFill>
                    <a:latin typeface="Times New Roman" pitchFamily="18" charset="0"/>
                    <a:cs typeface="Times New Roman" pitchFamily="18" charset="0"/>
                  </a:rPr>
                  <a:t> 2; 3 </a:t>
                </a:r>
                <a:r>
                  <a:rPr lang="en-US" sz="2400" b="1" i="1" dirty="0" err="1">
                    <a:solidFill>
                      <a:srgbClr val="0070C0"/>
                    </a:solidFill>
                    <a:latin typeface="Times New Roman" pitchFamily="18" charset="0"/>
                    <a:cs typeface="Times New Roman" pitchFamily="18" charset="0"/>
                  </a:rPr>
                  <a:t>và</a:t>
                </a:r>
                <a:r>
                  <a:rPr lang="en-US" sz="2400" b="1" i="1" dirty="0">
                    <a:solidFill>
                      <a:srgbClr val="0070C0"/>
                    </a:solidFill>
                    <a:latin typeface="Times New Roman" pitchFamily="18" charset="0"/>
                    <a:cs typeface="Times New Roman" pitchFamily="18" charset="0"/>
                  </a:rPr>
                  <a:t> 5</a:t>
                </a:r>
              </a:p>
              <a:p>
                <a:pPr marL="914400" lvl="1" indent="-457200">
                  <a:buFont typeface="+mj-lt"/>
                  <a:buAutoNum type="alphaLcParenR"/>
                </a:pPr>
                <a14:m>
                  <m:oMath xmlns:m="http://schemas.openxmlformats.org/officeDocument/2006/math">
                    <m:acc>
                      <m:accPr>
                        <m:chr m:val="̅"/>
                        <m:ctrlPr>
                          <a:rPr lang="en-US" sz="2400" b="1" i="1">
                            <a:solidFill>
                              <a:srgbClr val="0070C0"/>
                            </a:solidFill>
                          </a:rPr>
                        </m:ctrlPr>
                      </m:accPr>
                      <m:e>
                        <m:r>
                          <a:rPr lang="en-US" sz="2400" b="1" i="1">
                            <a:solidFill>
                              <a:srgbClr val="0070C0"/>
                            </a:solidFill>
                          </a:rPr>
                          <m:t>𝟒𝟏𝟑</m:t>
                        </m:r>
                        <m:r>
                          <a:rPr lang="en-US" sz="2400" b="1" i="1">
                            <a:solidFill>
                              <a:srgbClr val="0070C0"/>
                            </a:solidFill>
                          </a:rPr>
                          <m:t>𝒙</m:t>
                        </m:r>
                        <m:r>
                          <a:rPr lang="en-US" sz="2400" b="1" i="1">
                            <a:solidFill>
                              <a:srgbClr val="0070C0"/>
                            </a:solidFill>
                          </a:rPr>
                          <m:t>𝟐</m:t>
                        </m:r>
                        <m:r>
                          <a:rPr lang="en-US" sz="2400" b="1" i="1">
                            <a:solidFill>
                              <a:srgbClr val="0070C0"/>
                            </a:solidFill>
                          </a:rPr>
                          <m:t>𝒚</m:t>
                        </m:r>
                      </m:e>
                    </m:acc>
                  </m:oMath>
                </a14:m>
                <a:r>
                  <a:rPr lang="en-US" sz="2400" b="1" i="1" dirty="0">
                    <a:solidFill>
                      <a:srgbClr val="0070C0"/>
                    </a:solidFill>
                    <a:latin typeface="Times New Roman" pitchFamily="18" charset="0"/>
                    <a:cs typeface="Times New Roman" pitchFamily="18" charset="0"/>
                  </a:rPr>
                  <a:t> chia </a:t>
                </a:r>
                <a:r>
                  <a:rPr lang="en-US" sz="2400" b="1" i="1" dirty="0" err="1">
                    <a:solidFill>
                      <a:srgbClr val="0070C0"/>
                    </a:solidFill>
                    <a:latin typeface="Times New Roman" pitchFamily="18" charset="0"/>
                    <a:cs typeface="Times New Roman" pitchFamily="18" charset="0"/>
                  </a:rPr>
                  <a:t>hết</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cho</a:t>
                </a:r>
                <a:r>
                  <a:rPr lang="en-US" sz="2400" b="1" i="1" dirty="0">
                    <a:solidFill>
                      <a:srgbClr val="0070C0"/>
                    </a:solidFill>
                    <a:latin typeface="Times New Roman" pitchFamily="18" charset="0"/>
                    <a:cs typeface="Times New Roman" pitchFamily="18" charset="0"/>
                  </a:rPr>
                  <a:t> 5 </a:t>
                </a:r>
                <a:r>
                  <a:rPr lang="en-US" sz="2400" b="1" i="1" dirty="0" err="1">
                    <a:solidFill>
                      <a:srgbClr val="0070C0"/>
                    </a:solidFill>
                    <a:latin typeface="Times New Roman" pitchFamily="18" charset="0"/>
                    <a:cs typeface="Times New Roman" pitchFamily="18" charset="0"/>
                  </a:rPr>
                  <a:t>và</a:t>
                </a:r>
                <a:r>
                  <a:rPr lang="en-US" sz="2400" b="1" i="1" dirty="0">
                    <a:solidFill>
                      <a:srgbClr val="0070C0"/>
                    </a:solidFill>
                    <a:latin typeface="Times New Roman" pitchFamily="18" charset="0"/>
                    <a:cs typeface="Times New Roman" pitchFamily="18" charset="0"/>
                  </a:rPr>
                  <a:t> 9 </a:t>
                </a:r>
                <a:r>
                  <a:rPr lang="en-US" sz="2400" b="1" i="1" dirty="0" err="1">
                    <a:solidFill>
                      <a:srgbClr val="0070C0"/>
                    </a:solidFill>
                    <a:latin typeface="Times New Roman" pitchFamily="18" charset="0"/>
                    <a:cs typeface="Times New Roman" pitchFamily="18" charset="0"/>
                  </a:rPr>
                  <a:t>mà</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không</a:t>
                </a:r>
                <a:r>
                  <a:rPr lang="en-US" sz="2400" b="1" i="1" dirty="0">
                    <a:solidFill>
                      <a:srgbClr val="0070C0"/>
                    </a:solidFill>
                    <a:latin typeface="Times New Roman" pitchFamily="18" charset="0"/>
                    <a:cs typeface="Times New Roman" pitchFamily="18" charset="0"/>
                  </a:rPr>
                  <a:t> chia </a:t>
                </a:r>
                <a:r>
                  <a:rPr lang="en-US" sz="2400" b="1" i="1" dirty="0" err="1">
                    <a:solidFill>
                      <a:srgbClr val="0070C0"/>
                    </a:solidFill>
                    <a:latin typeface="Times New Roman" pitchFamily="18" charset="0"/>
                    <a:cs typeface="Times New Roman" pitchFamily="18" charset="0"/>
                  </a:rPr>
                  <a:t>hết</a:t>
                </a:r>
                <a:r>
                  <a:rPr lang="en-US" sz="2400" b="1" i="1" dirty="0">
                    <a:solidFill>
                      <a:srgbClr val="0070C0"/>
                    </a:solidFill>
                    <a:latin typeface="Times New Roman" pitchFamily="18" charset="0"/>
                    <a:cs typeface="Times New Roman" pitchFamily="18" charset="0"/>
                  </a:rPr>
                  <a:t> </a:t>
                </a:r>
                <a:r>
                  <a:rPr lang="en-US" sz="2400" b="1" i="1" dirty="0" err="1">
                    <a:solidFill>
                      <a:srgbClr val="0070C0"/>
                    </a:solidFill>
                    <a:latin typeface="Times New Roman" pitchFamily="18" charset="0"/>
                    <a:cs typeface="Times New Roman" pitchFamily="18" charset="0"/>
                  </a:rPr>
                  <a:t>cho</a:t>
                </a:r>
                <a:r>
                  <a:rPr lang="en-US" sz="2400" b="1" i="1" dirty="0">
                    <a:solidFill>
                      <a:srgbClr val="0070C0"/>
                    </a:solidFill>
                    <a:latin typeface="Times New Roman" pitchFamily="18" charset="0"/>
                    <a:cs typeface="Times New Roman" pitchFamily="18" charset="0"/>
                  </a:rPr>
                  <a:t> 2</a:t>
                </a:r>
              </a:p>
            </p:txBody>
          </p:sp>
        </mc:Choice>
        <mc:Fallback>
          <p:sp>
            <p:nvSpPr>
              <p:cNvPr id="13" name="TextBox 12"/>
              <p:cNvSpPr txBox="1">
                <a:spLocks noRot="1" noChangeAspect="1" noMove="1" noResize="1" noEditPoints="1" noAdjustHandles="1" noChangeArrowheads="1" noChangeShapeType="1" noTextEdit="1"/>
              </p:cNvSpPr>
              <p:nvPr/>
            </p:nvSpPr>
            <p:spPr>
              <a:xfrm>
                <a:off x="1000949" y="551945"/>
                <a:ext cx="7873293" cy="1201867"/>
              </a:xfrm>
              <a:prstGeom prst="rect">
                <a:avLst/>
              </a:prstGeom>
              <a:blipFill rotWithShape="1">
                <a:blip r:embed="rId5"/>
                <a:stretch>
                  <a:fillRect l="-1161" t="-4061" r="-387" b="-11675"/>
                </a:stretch>
              </a:blipFill>
            </p:spPr>
            <p:txBody>
              <a:bodyPr/>
              <a:lstStyle/>
              <a:p>
                <a:r>
                  <a:rPr lang="en-US">
                    <a:noFill/>
                  </a:rPr>
                  <a:t> </a:t>
                </a:r>
              </a:p>
            </p:txBody>
          </p:sp>
        </mc:Fallback>
      </mc:AlternateContent>
    </p:spTree>
    <p:extLst>
      <p:ext uri="{BB962C8B-B14F-4D97-AF65-F5344CB8AC3E}">
        <p14:creationId xmlns:p14="http://schemas.microsoft.com/office/powerpoint/2010/main" val="125230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137445" y="2556943"/>
            <a:ext cx="802905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vi-VN" altLang="vi-VN" sz="2200" dirty="0" smtClean="0">
                <a:solidFill>
                  <a:srgbClr val="FF0000"/>
                </a:solidFill>
                <a:latin typeface="+mj-lt"/>
              </a:rPr>
              <a:t>a) </a:t>
            </a:r>
            <a:r>
              <a:rPr kumimoji="0" lang="vi-VN" altLang="vi-VN" sz="2200" i="0" u="none" strike="noStrike" cap="none" normalizeH="0" baseline="0" dirty="0" smtClean="0">
                <a:ln>
                  <a:noFill/>
                </a:ln>
                <a:solidFill>
                  <a:schemeClr val="accent1">
                    <a:lumMod val="50000"/>
                  </a:schemeClr>
                </a:solidFill>
                <a:effectLst/>
                <a:latin typeface="+mj-lt"/>
              </a:rPr>
              <a:t>Ta có 84 chia hết cho a và 180 chia hết cho a nên a ∈ ƯC(84, 180) </a:t>
            </a:r>
          </a:p>
        </p:txBody>
      </p:sp>
      <p:sp>
        <p:nvSpPr>
          <p:cNvPr id="4" name="Rectangle 3"/>
          <p:cNvSpPr/>
          <p:nvPr/>
        </p:nvSpPr>
        <p:spPr>
          <a:xfrm>
            <a:off x="1459680" y="4036344"/>
            <a:ext cx="6096000" cy="1446550"/>
          </a:xfrm>
          <a:prstGeom prst="rect">
            <a:avLst/>
          </a:prstGeom>
        </p:spPr>
        <p:txBody>
          <a:bodyPr>
            <a:spAutoFit/>
          </a:bodyPr>
          <a:lstStyle/>
          <a:p>
            <a:pPr lvl="0"/>
            <a:r>
              <a:rPr lang="vi-VN" altLang="vi-VN" sz="2200" dirty="0" smtClean="0">
                <a:solidFill>
                  <a:schemeClr val="accent1">
                    <a:lumMod val="50000"/>
                  </a:schemeClr>
                </a:solidFill>
                <a:latin typeface="Times New Roman" panose="02020603050405020304" pitchFamily="18" charset="0"/>
              </a:rPr>
              <a:t>  =&gt; </a:t>
            </a:r>
            <a:r>
              <a:rPr lang="vi-VN" altLang="vi-VN" sz="2200" dirty="0">
                <a:solidFill>
                  <a:schemeClr val="accent1">
                    <a:lumMod val="50000"/>
                  </a:schemeClr>
                </a:solidFill>
                <a:latin typeface="Times New Roman" panose="02020603050405020304" pitchFamily="18" charset="0"/>
              </a:rPr>
              <a:t>a ∈ ƯC(84, 180) = Ư(12) = {1; 2; 3; 4; 6; 12}</a:t>
            </a:r>
          </a:p>
          <a:p>
            <a:pPr lvl="0" eaLnBrk="0" fontAlgn="base" hangingPunct="0">
              <a:spcBef>
                <a:spcPct val="0"/>
              </a:spcBef>
              <a:spcAft>
                <a:spcPct val="0"/>
              </a:spcAft>
            </a:pPr>
            <a:r>
              <a:rPr lang="vi-VN" altLang="vi-VN" sz="2200" dirty="0">
                <a:solidFill>
                  <a:schemeClr val="accent1">
                    <a:lumMod val="50000"/>
                  </a:schemeClr>
                </a:solidFill>
                <a:latin typeface="Times New Roman" panose="02020603050405020304" pitchFamily="18" charset="0"/>
              </a:rPr>
              <a:t>Mà a &gt; 6.</a:t>
            </a:r>
          </a:p>
          <a:p>
            <a:pPr lvl="0" eaLnBrk="0" fontAlgn="base" hangingPunct="0">
              <a:spcBef>
                <a:spcPct val="0"/>
              </a:spcBef>
              <a:spcAft>
                <a:spcPct val="0"/>
              </a:spcAft>
            </a:pPr>
            <a:r>
              <a:rPr lang="vi-VN" altLang="vi-VN" sz="2200" dirty="0" smtClean="0">
                <a:solidFill>
                  <a:schemeClr val="accent1">
                    <a:lumMod val="50000"/>
                  </a:schemeClr>
                </a:solidFill>
                <a:latin typeface="Times New Roman" panose="02020603050405020304" pitchFamily="18" charset="0"/>
              </a:rPr>
              <a:t>  =&gt; </a:t>
            </a:r>
            <a:r>
              <a:rPr lang="vi-VN" altLang="vi-VN" sz="2200" dirty="0">
                <a:solidFill>
                  <a:schemeClr val="accent1">
                    <a:lumMod val="50000"/>
                  </a:schemeClr>
                </a:solidFill>
                <a:latin typeface="Times New Roman" panose="02020603050405020304" pitchFamily="18" charset="0"/>
              </a:rPr>
              <a:t>a = 12</a:t>
            </a:r>
          </a:p>
          <a:p>
            <a:pPr lvl="0" eaLnBrk="0" fontAlgn="base" hangingPunct="0">
              <a:spcBef>
                <a:spcPct val="0"/>
              </a:spcBef>
              <a:spcAft>
                <a:spcPct val="0"/>
              </a:spcAft>
            </a:pPr>
            <a:r>
              <a:rPr lang="vi-VN" altLang="vi-VN" sz="2200" dirty="0">
                <a:solidFill>
                  <a:schemeClr val="accent1">
                    <a:lumMod val="50000"/>
                  </a:schemeClr>
                </a:solidFill>
                <a:latin typeface="Times New Roman" panose="02020603050405020304" pitchFamily="18" charset="0"/>
              </a:rPr>
              <a:t>* Vậy tập hợp A = {12}.</a:t>
            </a:r>
          </a:p>
        </p:txBody>
      </p:sp>
      <mc:AlternateContent xmlns:mc="http://schemas.openxmlformats.org/markup-compatibility/2006">
        <mc:Choice xmlns:a14="http://schemas.microsoft.com/office/drawing/2010/main" Requires="a14">
          <p:sp>
            <p:nvSpPr>
              <p:cNvPr id="5" name="Rectangle 4"/>
              <p:cNvSpPr/>
              <p:nvPr/>
            </p:nvSpPr>
            <p:spPr>
              <a:xfrm>
                <a:off x="1353802" y="2928348"/>
                <a:ext cx="6096000" cy="1131079"/>
              </a:xfrm>
              <a:prstGeom prst="rect">
                <a:avLst/>
              </a:prstGeom>
            </p:spPr>
            <p:txBody>
              <a:bodyPr>
                <a:spAutoFit/>
              </a:bodyPr>
              <a:lstStyle/>
              <a:p>
                <a:pPr lvl="0" eaLnBrk="0" fontAlgn="base" hangingPunct="0">
                  <a:spcBef>
                    <a:spcPct val="0"/>
                  </a:spcBef>
                  <a:spcAft>
                    <a:spcPct val="0"/>
                  </a:spcAft>
                </a:pPr>
                <a:r>
                  <a:rPr lang="vi-VN" altLang="vi-VN" sz="2200" dirty="0" smtClean="0">
                    <a:solidFill>
                      <a:schemeClr val="accent1">
                        <a:lumMod val="50000"/>
                      </a:schemeClr>
                    </a:solidFill>
                    <a:latin typeface="Times New Roman" panose="02020603050405020304" pitchFamily="18" charset="0"/>
                  </a:rPr>
                  <a:t> Ta có:   84 =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a:solidFill>
                              <a:schemeClr val="accent1">
                                <a:lumMod val="50000"/>
                              </a:schemeClr>
                            </a:solidFill>
                            <a:latin typeface="Cambria Math" panose="02040503050406030204" pitchFamily="18" charset="0"/>
                          </a:rPr>
                          <m:t>2</m:t>
                        </m:r>
                      </m:e>
                      <m:sup>
                        <m:r>
                          <a:rPr lang="vi-VN" altLang="vi-VN" sz="2200" b="0" i="1">
                            <a:solidFill>
                              <a:schemeClr val="accent1">
                                <a:lumMod val="50000"/>
                              </a:schemeClr>
                            </a:solidFill>
                            <a:latin typeface="Cambria Math" panose="02040503050406030204" pitchFamily="18" charset="0"/>
                          </a:rPr>
                          <m:t>2</m:t>
                        </m:r>
                      </m:sup>
                    </m:sSup>
                  </m:oMath>
                </a14:m>
                <a:r>
                  <a:rPr lang="vi-VN" altLang="vi-VN" sz="2200" dirty="0">
                    <a:solidFill>
                      <a:schemeClr val="accent1">
                        <a:lumMod val="50000"/>
                      </a:schemeClr>
                    </a:solidFill>
                    <a:latin typeface="Times New Roman" panose="02020603050405020304" pitchFamily="18" charset="0"/>
                  </a:rPr>
                  <a:t> . 3 . 7</a:t>
                </a:r>
              </a:p>
              <a:p>
                <a:pPr lvl="0"/>
                <a:r>
                  <a:rPr lang="vi-VN" altLang="vi-VN" sz="2200" dirty="0">
                    <a:solidFill>
                      <a:schemeClr val="accent1">
                        <a:lumMod val="50000"/>
                      </a:schemeClr>
                    </a:solidFill>
                    <a:latin typeface="Times New Roman" panose="02020603050405020304" pitchFamily="18" charset="0"/>
                  </a:rPr>
                  <a:t>           </a:t>
                </a:r>
                <a:r>
                  <a:rPr lang="vi-VN" altLang="vi-VN" sz="2200" dirty="0" smtClean="0">
                    <a:solidFill>
                      <a:schemeClr val="accent1">
                        <a:lumMod val="50000"/>
                      </a:schemeClr>
                    </a:solidFill>
                    <a:latin typeface="Times New Roman" panose="02020603050405020304" pitchFamily="18" charset="0"/>
                  </a:rPr>
                  <a:t> </a:t>
                </a:r>
                <a:r>
                  <a:rPr lang="vi-VN" altLang="vi-VN" sz="2200" dirty="0">
                    <a:solidFill>
                      <a:schemeClr val="accent1">
                        <a:lumMod val="50000"/>
                      </a:schemeClr>
                    </a:solidFill>
                    <a:latin typeface="Times New Roman" panose="02020603050405020304" pitchFamily="18" charset="0"/>
                  </a:rPr>
                  <a:t>180 =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a:solidFill>
                              <a:schemeClr val="accent1">
                                <a:lumMod val="50000"/>
                              </a:schemeClr>
                            </a:solidFill>
                            <a:latin typeface="Cambria Math" panose="02040503050406030204" pitchFamily="18" charset="0"/>
                          </a:rPr>
                          <m:t>2</m:t>
                        </m:r>
                      </m:e>
                      <m:sup>
                        <m:r>
                          <a:rPr lang="vi-VN" altLang="vi-VN" sz="2200" b="0" i="1">
                            <a:solidFill>
                              <a:schemeClr val="accent1">
                                <a:lumMod val="50000"/>
                              </a:schemeClr>
                            </a:solidFill>
                            <a:latin typeface="Cambria Math" panose="02040503050406030204" pitchFamily="18" charset="0"/>
                          </a:rPr>
                          <m:t>2</m:t>
                        </m:r>
                      </m:sup>
                    </m:sSup>
                  </m:oMath>
                </a14:m>
                <a:r>
                  <a:rPr lang="vi-VN" altLang="vi-VN" sz="2200" dirty="0">
                    <a:solidFill>
                      <a:schemeClr val="accent1">
                        <a:lumMod val="50000"/>
                      </a:schemeClr>
                    </a:solidFill>
                    <a:latin typeface="Times New Roman" panose="02020603050405020304" pitchFamily="18" charset="0"/>
                  </a:rPr>
                  <a:t> .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a:solidFill>
                              <a:schemeClr val="accent1">
                                <a:lumMod val="50000"/>
                              </a:schemeClr>
                            </a:solidFill>
                            <a:latin typeface="Cambria Math" panose="02040503050406030204" pitchFamily="18" charset="0"/>
                          </a:rPr>
                          <m:t>3</m:t>
                        </m:r>
                      </m:e>
                      <m:sup>
                        <m:r>
                          <a:rPr lang="vi-VN" altLang="vi-VN" sz="2200" b="0" i="1">
                            <a:solidFill>
                              <a:schemeClr val="accent1">
                                <a:lumMod val="50000"/>
                              </a:schemeClr>
                            </a:solidFill>
                            <a:latin typeface="Cambria Math" panose="02040503050406030204" pitchFamily="18" charset="0"/>
                          </a:rPr>
                          <m:t>2</m:t>
                        </m:r>
                      </m:sup>
                    </m:sSup>
                  </m:oMath>
                </a14:m>
                <a:r>
                  <a:rPr lang="vi-VN" altLang="vi-VN" sz="2200" dirty="0">
                    <a:solidFill>
                      <a:schemeClr val="accent1">
                        <a:lumMod val="50000"/>
                      </a:schemeClr>
                    </a:solidFill>
                    <a:latin typeface="Times New Roman" panose="02020603050405020304" pitchFamily="18" charset="0"/>
                  </a:rPr>
                  <a:t> . 5</a:t>
                </a:r>
              </a:p>
              <a:p>
                <a:pPr lvl="0"/>
                <a:r>
                  <a:rPr lang="vi-VN" altLang="vi-VN" sz="2200" dirty="0">
                    <a:solidFill>
                      <a:schemeClr val="accent1">
                        <a:lumMod val="50000"/>
                      </a:schemeClr>
                    </a:solidFill>
                    <a:latin typeface="Times New Roman" panose="02020603050405020304" pitchFamily="18" charset="0"/>
                  </a:rPr>
                  <a:t>  </a:t>
                </a:r>
                <a:r>
                  <a:rPr lang="vi-VN" altLang="vi-VN" sz="2200" dirty="0" smtClean="0">
                    <a:solidFill>
                      <a:schemeClr val="accent1">
                        <a:lumMod val="50000"/>
                      </a:schemeClr>
                    </a:solidFill>
                    <a:latin typeface="Times New Roman" panose="02020603050405020304" pitchFamily="18" charset="0"/>
                  </a:rPr>
                  <a:t>  =&gt;</a:t>
                </a:r>
                <a:r>
                  <a:rPr lang="vi-VN" altLang="vi-VN" sz="2200" dirty="0">
                    <a:solidFill>
                      <a:schemeClr val="accent1">
                        <a:lumMod val="50000"/>
                      </a:schemeClr>
                    </a:solidFill>
                    <a:latin typeface="Times New Roman" panose="02020603050405020304" pitchFamily="18" charset="0"/>
                  </a:rPr>
                  <a:t>ƯCLN(84, 180) =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a:solidFill>
                              <a:schemeClr val="accent1">
                                <a:lumMod val="50000"/>
                              </a:schemeClr>
                            </a:solidFill>
                            <a:latin typeface="Cambria Math" panose="02040503050406030204" pitchFamily="18" charset="0"/>
                          </a:rPr>
                          <m:t>2</m:t>
                        </m:r>
                      </m:e>
                      <m:sup>
                        <m:r>
                          <a:rPr lang="vi-VN" altLang="vi-VN" sz="2200" b="0" i="1">
                            <a:solidFill>
                              <a:schemeClr val="accent1">
                                <a:lumMod val="50000"/>
                              </a:schemeClr>
                            </a:solidFill>
                            <a:latin typeface="Cambria Math" panose="02040503050406030204" pitchFamily="18" charset="0"/>
                          </a:rPr>
                          <m:t>2</m:t>
                        </m:r>
                      </m:sup>
                    </m:sSup>
                  </m:oMath>
                </a14:m>
                <a:r>
                  <a:rPr lang="vi-VN" altLang="vi-VN" sz="2200" dirty="0">
                    <a:solidFill>
                      <a:schemeClr val="accent1">
                        <a:lumMod val="50000"/>
                      </a:schemeClr>
                    </a:solidFill>
                    <a:latin typeface="Times New Roman" panose="02020603050405020304" pitchFamily="18" charset="0"/>
                  </a:rPr>
                  <a:t> . 3 = 12</a:t>
                </a:r>
                <a:endParaRPr lang="vi-VN" dirty="0">
                  <a:solidFill>
                    <a:schemeClr val="accent1">
                      <a:lumMod val="50000"/>
                    </a:schemeClr>
                  </a:solidFill>
                </a:endParaRPr>
              </a:p>
            </p:txBody>
          </p:sp>
        </mc:Choice>
        <mc:Fallback>
          <p:sp>
            <p:nvSpPr>
              <p:cNvPr id="5" name="Rectangle 4"/>
              <p:cNvSpPr>
                <a:spLocks noRot="1" noChangeAspect="1" noMove="1" noResize="1" noEditPoints="1" noAdjustHandles="1" noChangeArrowheads="1" noChangeShapeType="1" noTextEdit="1"/>
              </p:cNvSpPr>
              <p:nvPr/>
            </p:nvSpPr>
            <p:spPr>
              <a:xfrm>
                <a:off x="1353802" y="2928348"/>
                <a:ext cx="6096000" cy="1131079"/>
              </a:xfrm>
              <a:prstGeom prst="rect">
                <a:avLst/>
              </a:prstGeom>
              <a:blipFill rotWithShape="1">
                <a:blip r:embed="rId2"/>
                <a:stretch>
                  <a:fillRect l="-100" t="-3226" b="-752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p:cNvSpPr txBox="1"/>
              <p:nvPr/>
            </p:nvSpPr>
            <p:spPr>
              <a:xfrm>
                <a:off x="785989" y="410042"/>
                <a:ext cx="8174354" cy="1200329"/>
              </a:xfrm>
              <a:prstGeom prst="rect">
                <a:avLst/>
              </a:prstGeom>
              <a:noFill/>
            </p:spPr>
            <p:txBody>
              <a:bodyPr wrap="none" rtlCol="0">
                <a:spAutoFit/>
              </a:bodyPr>
              <a:lstStyle/>
              <a:p>
                <a:r>
                  <a:rPr lang="en-US" sz="2400" b="1" i="1" dirty="0" smtClean="0">
                    <a:solidFill>
                      <a:srgbClr val="FF0000"/>
                    </a:solidFill>
                    <a:latin typeface="Times New Roman" pitchFamily="18" charset="0"/>
                    <a:cs typeface="Times New Roman" pitchFamily="18" charset="0"/>
                  </a:rPr>
                  <a:t>2)  </a:t>
                </a:r>
                <a:r>
                  <a:rPr lang="en-US" sz="2400" b="1" i="1" dirty="0" err="1" smtClean="0">
                    <a:solidFill>
                      <a:srgbClr val="0070C0"/>
                    </a:solidFill>
                    <a:latin typeface="Times New Roman" pitchFamily="18" charset="0"/>
                    <a:cs typeface="Times New Roman" pitchFamily="18" charset="0"/>
                  </a:rPr>
                  <a:t>Viết</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các</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tập</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hợp</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sau</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bằng</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cách</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liệt</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kê</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các</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phần</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tử</a:t>
                </a:r>
                <a:r>
                  <a:rPr lang="en-US" sz="2400" b="1" i="1" dirty="0" smtClean="0">
                    <a:solidFill>
                      <a:srgbClr val="0070C0"/>
                    </a:solidFill>
                    <a:latin typeface="Times New Roman" pitchFamily="18" charset="0"/>
                    <a:cs typeface="Times New Roman" pitchFamily="18" charset="0"/>
                  </a:rPr>
                  <a:t>:</a:t>
                </a:r>
              </a:p>
              <a:p>
                <a:r>
                  <a:rPr lang="en-US" sz="2400" b="1" i="1" dirty="0">
                    <a:solidFill>
                      <a:srgbClr val="0070C0"/>
                    </a:solidFill>
                    <a:latin typeface="Times New Roman" pitchFamily="18" charset="0"/>
                    <a:cs typeface="Times New Roman" pitchFamily="18" charset="0"/>
                  </a:rPr>
                  <a:t>	</a:t>
                </a:r>
                <a:r>
                  <a:rPr lang="en-US" sz="2400" b="1" i="1" dirty="0" smtClean="0">
                    <a:solidFill>
                      <a:srgbClr val="0070C0"/>
                    </a:solidFill>
                    <a:latin typeface="Times New Roman" pitchFamily="18" charset="0"/>
                    <a:cs typeface="Times New Roman" pitchFamily="18" charset="0"/>
                  </a:rPr>
                  <a:t>a) </a:t>
                </a:r>
                <a14:m>
                  <m:oMath xmlns:m="http://schemas.openxmlformats.org/officeDocument/2006/math">
                    <m:r>
                      <a:rPr lang="en-US" sz="2400" b="1" i="1" smtClean="0">
                        <a:solidFill>
                          <a:srgbClr val="0070C0"/>
                        </a:solidFill>
                        <a:latin typeface="Cambria Math"/>
                      </a:rPr>
                      <m:t>𝑨</m:t>
                    </m:r>
                    <m:r>
                      <a:rPr lang="en-US" sz="2400" b="1" i="1" smtClean="0">
                        <a:solidFill>
                          <a:srgbClr val="0070C0"/>
                        </a:solidFill>
                        <a:latin typeface="Cambria Math"/>
                      </a:rPr>
                      <m:t>=</m:t>
                    </m:r>
                    <m:d>
                      <m:dPr>
                        <m:begChr m:val="{"/>
                        <m:endChr m:val="}"/>
                        <m:ctrlPr>
                          <a:rPr lang="en-US" sz="2400" b="1" i="1" smtClean="0">
                            <a:solidFill>
                              <a:srgbClr val="0070C0"/>
                            </a:solidFill>
                            <a:latin typeface="Cambria Math"/>
                          </a:rPr>
                        </m:ctrlPr>
                      </m:dPr>
                      <m:e>
                        <m:r>
                          <a:rPr lang="en-US" sz="2400" b="1" i="1" smtClean="0">
                            <a:solidFill>
                              <a:srgbClr val="0070C0"/>
                            </a:solidFill>
                            <a:latin typeface="Cambria Math"/>
                          </a:rPr>
                          <m:t>𝒂</m:t>
                        </m:r>
                        <m:r>
                          <a:rPr lang="en-US" sz="2400" b="1" i="1">
                            <a:solidFill>
                              <a:srgbClr val="0070C0"/>
                            </a:solidFill>
                            <a:latin typeface="Cambria Math"/>
                            <a:ea typeface="Cambria Math"/>
                          </a:rPr>
                          <m:t>∈</m:t>
                        </m:r>
                        <m:r>
                          <a:rPr lang="en-US" sz="2400" b="1" i="1">
                            <a:solidFill>
                              <a:srgbClr val="0070C0"/>
                            </a:solidFill>
                            <a:latin typeface="Cambria Math"/>
                            <a:ea typeface="Cambria Math"/>
                          </a:rPr>
                          <m:t>ℕ</m:t>
                        </m:r>
                        <m:r>
                          <a:rPr lang="en-US" sz="2400" b="1" i="1">
                            <a:solidFill>
                              <a:srgbClr val="0070C0"/>
                            </a:solidFill>
                            <a:latin typeface="Cambria Math"/>
                            <a:ea typeface="Cambria Math"/>
                          </a:rPr>
                          <m:t>| </m:t>
                        </m:r>
                        <m:r>
                          <a:rPr lang="en-US" sz="2400" b="1" i="1" smtClean="0">
                            <a:solidFill>
                              <a:srgbClr val="0070C0"/>
                            </a:solidFill>
                            <a:latin typeface="Cambria Math"/>
                            <a:ea typeface="Cambria Math"/>
                          </a:rPr>
                          <m:t>𝟖𝟒</m:t>
                        </m:r>
                        <m:r>
                          <a:rPr lang="en-US" sz="2400" b="1" i="1">
                            <a:solidFill>
                              <a:srgbClr val="0070C0"/>
                            </a:solidFill>
                            <a:latin typeface="Cambria Math"/>
                            <a:ea typeface="Cambria Math"/>
                          </a:rPr>
                          <m:t>⋮</m:t>
                        </m:r>
                        <m:r>
                          <a:rPr lang="en-US" sz="2400" b="1" i="1" smtClean="0">
                            <a:solidFill>
                              <a:srgbClr val="0070C0"/>
                            </a:solidFill>
                            <a:latin typeface="Cambria Math"/>
                            <a:ea typeface="Cambria Math"/>
                          </a:rPr>
                          <m:t>𝒂</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𝟏𝟖𝟎</m:t>
                        </m:r>
                        <m:r>
                          <a:rPr lang="en-US" sz="2400" b="1" i="1">
                            <a:solidFill>
                              <a:srgbClr val="0070C0"/>
                            </a:solidFill>
                            <a:latin typeface="Cambria Math"/>
                            <a:ea typeface="Cambria Math"/>
                          </a:rPr>
                          <m:t>⋮</m:t>
                        </m:r>
                        <m:r>
                          <a:rPr lang="en-US" sz="2400" b="1" i="1" smtClean="0">
                            <a:solidFill>
                              <a:srgbClr val="0070C0"/>
                            </a:solidFill>
                            <a:latin typeface="Cambria Math"/>
                            <a:ea typeface="Cambria Math"/>
                          </a:rPr>
                          <m:t>𝒂</m:t>
                        </m:r>
                        <m:r>
                          <a:rPr lang="en-US" sz="2400" b="1" i="1" smtClean="0">
                            <a:solidFill>
                              <a:srgbClr val="0070C0"/>
                            </a:solidFill>
                            <a:latin typeface="Cambria Math"/>
                            <a:ea typeface="Cambria Math"/>
                          </a:rPr>
                          <m:t> </m:t>
                        </m:r>
                        <m:r>
                          <a:rPr lang="en-US" sz="2400" b="1" i="1" smtClean="0">
                            <a:solidFill>
                              <a:srgbClr val="0070C0"/>
                            </a:solidFill>
                            <a:latin typeface="Cambria Math"/>
                            <a:ea typeface="Cambria Math"/>
                          </a:rPr>
                          <m:t>𝒗</m:t>
                        </m:r>
                        <m:r>
                          <a:rPr lang="en-US" sz="2400" b="1" i="1" smtClean="0">
                            <a:solidFill>
                              <a:srgbClr val="0070C0"/>
                            </a:solidFill>
                            <a:latin typeface="Cambria Math"/>
                            <a:ea typeface="Cambria Math"/>
                          </a:rPr>
                          <m:t>à </m:t>
                        </m:r>
                        <m:r>
                          <a:rPr lang="en-US" sz="2400" b="1" i="1" smtClean="0">
                            <a:solidFill>
                              <a:srgbClr val="0070C0"/>
                            </a:solidFill>
                            <a:latin typeface="Cambria Math"/>
                            <a:ea typeface="Cambria Math"/>
                          </a:rPr>
                          <m:t>𝒂</m:t>
                        </m:r>
                        <m:r>
                          <a:rPr lang="en-US" sz="2400" b="1" i="1" smtClean="0">
                            <a:solidFill>
                              <a:srgbClr val="0070C0"/>
                            </a:solidFill>
                            <a:latin typeface="Cambria Math"/>
                            <a:ea typeface="Cambria Math"/>
                          </a:rPr>
                          <m:t>&gt;</m:t>
                        </m:r>
                        <m:r>
                          <a:rPr lang="en-US" sz="2400" b="1" i="1" smtClean="0">
                            <a:solidFill>
                              <a:srgbClr val="0070C0"/>
                            </a:solidFill>
                            <a:latin typeface="Cambria Math"/>
                            <a:ea typeface="Cambria Math"/>
                          </a:rPr>
                          <m:t>𝟔</m:t>
                        </m:r>
                      </m:e>
                    </m:d>
                  </m:oMath>
                </a14:m>
                <a:endParaRPr lang="en-US" sz="2400" b="1" i="1" dirty="0">
                  <a:solidFill>
                    <a:srgbClr val="0070C0"/>
                  </a:solidFill>
                  <a:latin typeface="Times New Roman" pitchFamily="18" charset="0"/>
                  <a:cs typeface="Times New Roman" pitchFamily="18" charset="0"/>
                </a:endParaRPr>
              </a:p>
              <a:p>
                <a:r>
                  <a:rPr lang="en-US" sz="2400" b="1" i="1" dirty="0" smtClean="0">
                    <a:solidFill>
                      <a:srgbClr val="0070C0"/>
                    </a:solidFill>
                    <a:latin typeface="Times New Roman" pitchFamily="18" charset="0"/>
                    <a:cs typeface="Times New Roman" pitchFamily="18" charset="0"/>
                  </a:rPr>
                  <a:t>	b) </a:t>
                </a:r>
                <a14:m>
                  <m:oMath xmlns:m="http://schemas.openxmlformats.org/officeDocument/2006/math">
                    <m:r>
                      <a:rPr lang="en-US" sz="2400" b="1" i="1" smtClean="0">
                        <a:solidFill>
                          <a:srgbClr val="0070C0"/>
                        </a:solidFill>
                        <a:latin typeface="Cambria Math"/>
                      </a:rPr>
                      <m:t>𝑩</m:t>
                    </m:r>
                    <m:r>
                      <a:rPr lang="en-US" sz="2400" b="1" i="1" smtClean="0">
                        <a:solidFill>
                          <a:srgbClr val="0070C0"/>
                        </a:solidFill>
                        <a:latin typeface="Cambria Math"/>
                      </a:rPr>
                      <m:t>=</m:t>
                    </m:r>
                    <m:d>
                      <m:dPr>
                        <m:begChr m:val="{"/>
                        <m:endChr m:val="}"/>
                        <m:ctrlPr>
                          <a:rPr lang="en-US" sz="2400" b="1" i="1" smtClean="0">
                            <a:solidFill>
                              <a:srgbClr val="0070C0"/>
                            </a:solidFill>
                            <a:latin typeface="Cambria Math"/>
                          </a:rPr>
                        </m:ctrlPr>
                      </m:dPr>
                      <m:e>
                        <m:r>
                          <a:rPr lang="en-US" sz="2400" b="1" i="1" smtClean="0">
                            <a:solidFill>
                              <a:srgbClr val="0070C0"/>
                            </a:solidFill>
                            <a:latin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ℕ</m:t>
                        </m:r>
                        <m:r>
                          <a:rPr lang="en-US" sz="2400" b="1" i="1" smtClean="0">
                            <a:solidFill>
                              <a:srgbClr val="0070C0"/>
                            </a:solidFill>
                            <a:latin typeface="Cambria Math"/>
                            <a:ea typeface="Cambria Math"/>
                          </a:rPr>
                          <m:t>| </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𝟏𝟐</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𝟏𝟓</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𝟏𝟖</m:t>
                        </m:r>
                        <m:r>
                          <a:rPr lang="en-US" sz="2400" b="1" i="1" smtClean="0">
                            <a:solidFill>
                              <a:srgbClr val="0070C0"/>
                            </a:solidFill>
                            <a:latin typeface="Cambria Math"/>
                            <a:ea typeface="Cambria Math"/>
                          </a:rPr>
                          <m:t> </m:t>
                        </m:r>
                        <m:r>
                          <a:rPr lang="en-US" sz="2400" b="1" i="1" smtClean="0">
                            <a:solidFill>
                              <a:srgbClr val="0070C0"/>
                            </a:solidFill>
                            <a:latin typeface="Cambria Math"/>
                            <a:ea typeface="Cambria Math"/>
                          </a:rPr>
                          <m:t>𝒗</m:t>
                        </m:r>
                        <m:r>
                          <a:rPr lang="en-US" sz="2400" b="1" i="1" smtClean="0">
                            <a:solidFill>
                              <a:srgbClr val="0070C0"/>
                            </a:solidFill>
                            <a:latin typeface="Cambria Math"/>
                            <a:ea typeface="Cambria Math"/>
                          </a:rPr>
                          <m:t>à </m:t>
                        </m:r>
                        <m:r>
                          <a:rPr lang="en-US" sz="2400" b="1" i="1" smtClean="0">
                            <a:solidFill>
                              <a:srgbClr val="0070C0"/>
                            </a:solidFill>
                            <a:latin typeface="Cambria Math"/>
                            <a:ea typeface="Cambria Math"/>
                          </a:rPr>
                          <m:t>𝟎</m:t>
                        </m:r>
                        <m:r>
                          <a:rPr lang="en-US" sz="2400" b="1" i="1" smtClean="0">
                            <a:solidFill>
                              <a:srgbClr val="0070C0"/>
                            </a:solidFill>
                            <a:latin typeface="Cambria Math"/>
                            <a:ea typeface="Cambria Math"/>
                          </a:rPr>
                          <m:t>&lt;</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&lt;</m:t>
                        </m:r>
                        <m:r>
                          <a:rPr lang="en-US" sz="2400" b="1" i="1" smtClean="0">
                            <a:solidFill>
                              <a:srgbClr val="0070C0"/>
                            </a:solidFill>
                            <a:latin typeface="Cambria Math"/>
                            <a:ea typeface="Cambria Math"/>
                          </a:rPr>
                          <m:t>𝟑𝟎𝟎</m:t>
                        </m:r>
                      </m:e>
                    </m:d>
                  </m:oMath>
                </a14:m>
                <a:endParaRPr lang="en-US" sz="2400" b="1" i="1" dirty="0">
                  <a:solidFill>
                    <a:srgbClr val="0070C0"/>
                  </a:solidFill>
                  <a:latin typeface="Times New Roman" pitchFamily="18" charset="0"/>
                  <a:cs typeface="Times New Roman" pitchFamily="18" charset="0"/>
                </a:endParaRPr>
              </a:p>
            </p:txBody>
          </p:sp>
        </mc:Choice>
        <mc:Fallback>
          <p:sp>
            <p:nvSpPr>
              <p:cNvPr id="7" name="TextBox 6"/>
              <p:cNvSpPr txBox="1">
                <a:spLocks noRot="1" noChangeAspect="1" noMove="1" noResize="1" noEditPoints="1" noAdjustHandles="1" noChangeArrowheads="1" noChangeShapeType="1" noTextEdit="1"/>
              </p:cNvSpPr>
              <p:nvPr/>
            </p:nvSpPr>
            <p:spPr>
              <a:xfrm>
                <a:off x="785989" y="410042"/>
                <a:ext cx="8174354" cy="1200329"/>
              </a:xfrm>
              <a:prstGeom prst="rect">
                <a:avLst/>
              </a:prstGeom>
              <a:blipFill rotWithShape="1">
                <a:blip r:embed="rId3"/>
                <a:stretch>
                  <a:fillRect l="-1193" t="-4061" b="-10660"/>
                </a:stretch>
              </a:blipFill>
            </p:spPr>
            <p:txBody>
              <a:bodyPr/>
              <a:lstStyle/>
              <a:p>
                <a:r>
                  <a:rPr lang="en-US">
                    <a:noFill/>
                  </a:rPr>
                  <a:t> </a:t>
                </a:r>
              </a:p>
            </p:txBody>
          </p:sp>
        </mc:Fallback>
      </mc:AlternateContent>
    </p:spTree>
    <p:extLst>
      <p:ext uri="{BB962C8B-B14F-4D97-AF65-F5344CB8AC3E}">
        <p14:creationId xmlns:p14="http://schemas.microsoft.com/office/powerpoint/2010/main" val="2535930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7" name="Rectangle 1"/>
              <p:cNvSpPr>
                <a:spLocks noChangeArrowheads="1"/>
              </p:cNvSpPr>
              <p:nvPr/>
            </p:nvSpPr>
            <p:spPr bwMode="auto">
              <a:xfrm>
                <a:off x="770021" y="2215084"/>
                <a:ext cx="9965933" cy="3207481"/>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rgbClr val="FF0000"/>
                    </a:solidFill>
                    <a:effectLst/>
                    <a:latin typeface="+mj-lt"/>
                  </a:rPr>
                  <a:t>b)</a:t>
                </a:r>
                <a:r>
                  <a:rPr kumimoji="0" lang="vi-VN" altLang="vi-VN" sz="2200" i="0" u="none" strike="noStrike" cap="none" normalizeH="0" baseline="0" dirty="0" smtClean="0">
                    <a:ln>
                      <a:noFill/>
                    </a:ln>
                    <a:solidFill>
                      <a:schemeClr val="accent1">
                        <a:lumMod val="50000"/>
                      </a:schemeClr>
                    </a:solidFill>
                    <a:effectLst/>
                    <a:latin typeface="+mj-lt"/>
                  </a:rPr>
                  <a:t> Vì b chia hết cho 12, b chia hết cho 15, b chia hết cho 18 nên b ∈ BC(12, 15, 18)</a:t>
                </a:r>
              </a:p>
              <a:p>
                <a:pPr lvl="0"/>
                <a:r>
                  <a:rPr kumimoji="0" lang="vi-VN" altLang="vi-VN" sz="2200" i="0" u="none" strike="noStrike" cap="none" normalizeH="0" baseline="0" dirty="0" smtClean="0">
                    <a:ln>
                      <a:noFill/>
                    </a:ln>
                    <a:solidFill>
                      <a:schemeClr val="accent1">
                        <a:lumMod val="50000"/>
                      </a:schemeClr>
                    </a:solidFill>
                    <a:effectLst/>
                    <a:latin typeface="+mj-lt"/>
                  </a:rPr>
                  <a:t>  </a:t>
                </a:r>
                <a:r>
                  <a:rPr kumimoji="0" lang="vi-VN" altLang="vi-VN" sz="2200" i="0" u="none" strike="noStrike" cap="none" normalizeH="0" dirty="0" smtClean="0">
                    <a:ln>
                      <a:noFill/>
                    </a:ln>
                    <a:solidFill>
                      <a:schemeClr val="accent1">
                        <a:lumMod val="50000"/>
                      </a:schemeClr>
                    </a:solidFill>
                    <a:effectLst/>
                    <a:latin typeface="+mj-lt"/>
                  </a:rPr>
                  <a:t>   </a:t>
                </a:r>
                <a:r>
                  <a:rPr kumimoji="0" lang="vi-VN" altLang="vi-VN" sz="2200" i="0" u="none" strike="noStrike" cap="none" normalizeH="0" baseline="0" dirty="0" smtClean="0">
                    <a:ln>
                      <a:noFill/>
                    </a:ln>
                    <a:solidFill>
                      <a:schemeClr val="accent1">
                        <a:lumMod val="50000"/>
                      </a:schemeClr>
                    </a:solidFill>
                    <a:effectLst/>
                    <a:latin typeface="+mj-lt"/>
                  </a:rPr>
                  <a:t>Ta có: 12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a:solidFill>
                              <a:schemeClr val="accent1">
                                <a:lumMod val="50000"/>
                              </a:schemeClr>
                            </a:solidFill>
                            <a:latin typeface="Cambria Math"/>
                          </a:rPr>
                          <m:t>2</m:t>
                        </m:r>
                      </m:e>
                      <m:sup>
                        <m:r>
                          <a:rPr lang="vi-VN" altLang="vi-VN" sz="2200" b="0" i="1">
                            <a:solidFill>
                              <a:schemeClr val="accent1">
                                <a:lumMod val="50000"/>
                              </a:schemeClr>
                            </a:solidFill>
                            <a:latin typeface="Cambria Math"/>
                          </a:rPr>
                          <m:t>2</m:t>
                        </m:r>
                      </m:sup>
                    </m:sSup>
                  </m:oMath>
                </a14:m>
                <a:r>
                  <a:rPr kumimoji="0" lang="vi-VN" altLang="vi-VN" sz="2200" i="0" u="none" strike="noStrike" cap="none" normalizeH="0" baseline="0" dirty="0" smtClean="0">
                    <a:ln>
                      <a:noFill/>
                    </a:ln>
                    <a:solidFill>
                      <a:schemeClr val="accent1">
                        <a:lumMod val="50000"/>
                      </a:schemeClr>
                    </a:solidFill>
                    <a:effectLst/>
                    <a:latin typeface="+mj-lt"/>
                  </a:rPr>
                  <a:t> . 3</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chemeClr val="accent1">
                        <a:lumMod val="50000"/>
                      </a:schemeClr>
                    </a:solidFill>
                    <a:effectLst/>
                    <a:latin typeface="+mj-lt"/>
                  </a:rPr>
                  <a:t>                15 = 3 . 5</a:t>
                </a:r>
              </a:p>
              <a:p>
                <a:pPr lvl="0"/>
                <a:r>
                  <a:rPr kumimoji="0" lang="vi-VN" altLang="vi-VN" sz="2200" i="0" u="none" strike="noStrike" cap="none" normalizeH="0" baseline="0" dirty="0" smtClean="0">
                    <a:ln>
                      <a:noFill/>
                    </a:ln>
                    <a:solidFill>
                      <a:schemeClr val="accent1">
                        <a:lumMod val="50000"/>
                      </a:schemeClr>
                    </a:solidFill>
                    <a:effectLst/>
                    <a:latin typeface="+mj-lt"/>
                  </a:rPr>
                  <a:t>                18 = 2 .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smtClean="0">
                            <a:solidFill>
                              <a:schemeClr val="accent1">
                                <a:lumMod val="50000"/>
                              </a:schemeClr>
                            </a:solidFill>
                            <a:latin typeface="Cambria Math"/>
                          </a:rPr>
                          <m:t>3</m:t>
                        </m:r>
                      </m:e>
                      <m:sup>
                        <m:r>
                          <a:rPr lang="vi-VN" altLang="vi-VN" sz="2200" b="0" i="1">
                            <a:solidFill>
                              <a:schemeClr val="accent1">
                                <a:lumMod val="50000"/>
                              </a:schemeClr>
                            </a:solidFill>
                            <a:latin typeface="Cambria Math"/>
                          </a:rPr>
                          <m:t>2</m:t>
                        </m:r>
                      </m:sup>
                    </m:sSup>
                  </m:oMath>
                </a14:m>
                <a:endParaRPr kumimoji="0" lang="vi-VN" altLang="vi-VN" sz="2200" i="0" u="none" strike="noStrike" cap="none" normalizeH="0" baseline="0" dirty="0" smtClean="0">
                  <a:ln>
                    <a:noFill/>
                  </a:ln>
                  <a:solidFill>
                    <a:schemeClr val="accent1">
                      <a:lumMod val="50000"/>
                    </a:schemeClr>
                  </a:solidFill>
                  <a:effectLst/>
                  <a:latin typeface="+mj-lt"/>
                </a:endParaRPr>
              </a:p>
              <a:p>
                <a:pPr lvl="0"/>
                <a:r>
                  <a:rPr kumimoji="0" lang="vi-VN" altLang="vi-VN" sz="2200" i="0" u="none" strike="noStrike" cap="none" normalizeH="0" baseline="0" dirty="0" smtClean="0">
                    <a:ln>
                      <a:noFill/>
                    </a:ln>
                    <a:solidFill>
                      <a:schemeClr val="accent1">
                        <a:lumMod val="50000"/>
                      </a:schemeClr>
                    </a:solidFill>
                    <a:effectLst/>
                    <a:latin typeface="+mj-lt"/>
                  </a:rPr>
                  <a:t>=&gt; BCNN(12, 15, 18) =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a:solidFill>
                              <a:schemeClr val="accent1">
                                <a:lumMod val="50000"/>
                              </a:schemeClr>
                            </a:solidFill>
                            <a:latin typeface="Cambria Math" panose="02040503050406030204" pitchFamily="18" charset="0"/>
                          </a:rPr>
                          <m:t>2</m:t>
                        </m:r>
                      </m:e>
                      <m:sup>
                        <m:r>
                          <a:rPr lang="vi-VN" altLang="vi-VN" sz="2200" b="0" i="1">
                            <a:solidFill>
                              <a:schemeClr val="accent1">
                                <a:lumMod val="50000"/>
                              </a:schemeClr>
                            </a:solidFill>
                            <a:latin typeface="Cambria Math" panose="02040503050406030204" pitchFamily="18" charset="0"/>
                          </a:rPr>
                          <m:t>2</m:t>
                        </m:r>
                      </m:sup>
                    </m:sSup>
                  </m:oMath>
                </a14:m>
                <a:r>
                  <a:rPr kumimoji="0" lang="vi-VN" altLang="vi-VN" sz="2200" i="0" u="none" strike="noStrike" cap="none" normalizeH="0" baseline="0" dirty="0" smtClean="0">
                    <a:ln>
                      <a:noFill/>
                    </a:ln>
                    <a:solidFill>
                      <a:schemeClr val="accent1">
                        <a:lumMod val="50000"/>
                      </a:schemeClr>
                    </a:solidFill>
                    <a:effectLst/>
                    <a:latin typeface="+mj-lt"/>
                  </a:rPr>
                  <a:t> . </a:t>
                </a:r>
                <a14:m>
                  <m:oMath xmlns:m="http://schemas.openxmlformats.org/officeDocument/2006/math">
                    <m:sSup>
                      <m:sSupPr>
                        <m:ctrlPr>
                          <a:rPr lang="vi-VN" altLang="vi-VN" sz="2200" i="1">
                            <a:solidFill>
                              <a:schemeClr val="accent1">
                                <a:lumMod val="50000"/>
                              </a:schemeClr>
                            </a:solidFill>
                            <a:latin typeface="Cambria Math"/>
                          </a:rPr>
                        </m:ctrlPr>
                      </m:sSupPr>
                      <m:e>
                        <m:r>
                          <a:rPr lang="vi-VN" altLang="vi-VN" sz="2200" b="0" i="1">
                            <a:solidFill>
                              <a:schemeClr val="accent1">
                                <a:lumMod val="50000"/>
                              </a:schemeClr>
                            </a:solidFill>
                            <a:latin typeface="Cambria Math" panose="02040503050406030204" pitchFamily="18" charset="0"/>
                          </a:rPr>
                          <m:t>3</m:t>
                        </m:r>
                      </m:e>
                      <m:sup>
                        <m:r>
                          <a:rPr lang="vi-VN" altLang="vi-VN" sz="2200" b="0" i="1">
                            <a:solidFill>
                              <a:schemeClr val="accent1">
                                <a:lumMod val="50000"/>
                              </a:schemeClr>
                            </a:solidFill>
                            <a:latin typeface="Cambria Math" panose="02040503050406030204" pitchFamily="18" charset="0"/>
                          </a:rPr>
                          <m:t>2</m:t>
                        </m:r>
                      </m:sup>
                    </m:sSup>
                  </m:oMath>
                </a14:m>
                <a:r>
                  <a:rPr kumimoji="0" lang="vi-VN" altLang="vi-VN" sz="2200" i="0" u="none" strike="noStrike" cap="none" normalizeH="0" baseline="0" dirty="0" smtClean="0">
                    <a:ln>
                      <a:noFill/>
                    </a:ln>
                    <a:solidFill>
                      <a:schemeClr val="accent1">
                        <a:lumMod val="50000"/>
                      </a:schemeClr>
                    </a:solidFill>
                    <a:effectLst/>
                    <a:latin typeface="+mj-lt"/>
                  </a:rPr>
                  <a:t> . 5 = 180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chemeClr val="accent1">
                        <a:lumMod val="50000"/>
                      </a:schemeClr>
                    </a:solidFill>
                    <a:effectLst/>
                    <a:latin typeface="+mj-lt"/>
                  </a:rPr>
                  <a:t>=&gt; b ∈ BC(12, 15, 18) = B(180) = {0; 180; 360;…}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chemeClr val="accent1">
                        <a:lumMod val="50000"/>
                      </a:schemeClr>
                    </a:solidFill>
                    <a:effectLst/>
                    <a:latin typeface="+mj-lt"/>
                  </a:rPr>
                  <a:t>     Mà  0 &lt; b &lt; 300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chemeClr val="accent1">
                        <a:lumMod val="50000"/>
                      </a:schemeClr>
                    </a:solidFill>
                    <a:effectLst/>
                    <a:latin typeface="+mj-lt"/>
                  </a:rPr>
                  <a:t>=&gt; b = 180</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i="0" u="none" strike="noStrike" cap="none" normalizeH="0" baseline="0" dirty="0" smtClean="0">
                    <a:ln>
                      <a:noFill/>
                    </a:ln>
                    <a:solidFill>
                      <a:schemeClr val="accent1">
                        <a:lumMod val="50000"/>
                      </a:schemeClr>
                    </a:solidFill>
                    <a:effectLst/>
                    <a:latin typeface="+mj-lt"/>
                  </a:rPr>
                  <a:t>     * Vậy tập hợp B = {180}.</a:t>
                </a:r>
              </a:p>
            </p:txBody>
          </p:sp>
        </mc:Choice>
        <mc:Fallback>
          <p:sp>
            <p:nvSpPr>
              <p:cNvPr id="7" name="Rectangle 1"/>
              <p:cNvSpPr>
                <a:spLocks noRot="1" noChangeAspect="1" noMove="1" noResize="1" noEditPoints="1" noAdjustHandles="1" noChangeArrowheads="1" noChangeShapeType="1" noTextEdit="1"/>
              </p:cNvSpPr>
              <p:nvPr/>
            </p:nvSpPr>
            <p:spPr bwMode="auto">
              <a:xfrm>
                <a:off x="770021" y="2215084"/>
                <a:ext cx="9965933" cy="3207481"/>
              </a:xfrm>
              <a:prstGeom prst="rect">
                <a:avLst/>
              </a:prstGeom>
              <a:blipFill rotWithShape="1">
                <a:blip r:embed="rId2"/>
                <a:stretch>
                  <a:fillRect l="-734" b="-2087"/>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p:cNvSpPr txBox="1"/>
              <p:nvPr/>
            </p:nvSpPr>
            <p:spPr>
              <a:xfrm>
                <a:off x="785989" y="410042"/>
                <a:ext cx="8174354" cy="1200329"/>
              </a:xfrm>
              <a:prstGeom prst="rect">
                <a:avLst/>
              </a:prstGeom>
              <a:noFill/>
            </p:spPr>
            <p:txBody>
              <a:bodyPr wrap="none" rtlCol="0">
                <a:spAutoFit/>
              </a:bodyPr>
              <a:lstStyle/>
              <a:p>
                <a:r>
                  <a:rPr lang="en-US" sz="2400" b="1" i="1" dirty="0" smtClean="0">
                    <a:solidFill>
                      <a:srgbClr val="FF0000"/>
                    </a:solidFill>
                    <a:latin typeface="Times New Roman" pitchFamily="18" charset="0"/>
                    <a:cs typeface="Times New Roman" pitchFamily="18" charset="0"/>
                  </a:rPr>
                  <a:t>2)  </a:t>
                </a:r>
                <a:r>
                  <a:rPr lang="en-US" sz="2400" b="1" i="1" dirty="0" err="1" smtClean="0">
                    <a:solidFill>
                      <a:srgbClr val="0070C0"/>
                    </a:solidFill>
                    <a:latin typeface="Times New Roman" pitchFamily="18" charset="0"/>
                    <a:cs typeface="Times New Roman" pitchFamily="18" charset="0"/>
                  </a:rPr>
                  <a:t>Viết</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các</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tập</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hợp</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sau</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bằng</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cách</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liệt</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kê</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các</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phần</a:t>
                </a:r>
                <a:r>
                  <a:rPr lang="en-US" sz="2400" b="1" i="1" dirty="0" smtClean="0">
                    <a:solidFill>
                      <a:srgbClr val="0070C0"/>
                    </a:solidFill>
                    <a:latin typeface="Times New Roman" pitchFamily="18" charset="0"/>
                    <a:cs typeface="Times New Roman" pitchFamily="18" charset="0"/>
                  </a:rPr>
                  <a:t> </a:t>
                </a:r>
                <a:r>
                  <a:rPr lang="en-US" sz="2400" b="1" i="1" dirty="0" err="1" smtClean="0">
                    <a:solidFill>
                      <a:srgbClr val="0070C0"/>
                    </a:solidFill>
                    <a:latin typeface="Times New Roman" pitchFamily="18" charset="0"/>
                    <a:cs typeface="Times New Roman" pitchFamily="18" charset="0"/>
                  </a:rPr>
                  <a:t>tử</a:t>
                </a:r>
                <a:r>
                  <a:rPr lang="en-US" sz="2400" b="1" i="1" dirty="0" smtClean="0">
                    <a:solidFill>
                      <a:srgbClr val="0070C0"/>
                    </a:solidFill>
                    <a:latin typeface="Times New Roman" pitchFamily="18" charset="0"/>
                    <a:cs typeface="Times New Roman" pitchFamily="18" charset="0"/>
                  </a:rPr>
                  <a:t>:</a:t>
                </a:r>
              </a:p>
              <a:p>
                <a:r>
                  <a:rPr lang="en-US" sz="2400" b="1" i="1" dirty="0">
                    <a:solidFill>
                      <a:srgbClr val="0070C0"/>
                    </a:solidFill>
                    <a:latin typeface="Times New Roman" pitchFamily="18" charset="0"/>
                    <a:cs typeface="Times New Roman" pitchFamily="18" charset="0"/>
                  </a:rPr>
                  <a:t>	</a:t>
                </a:r>
                <a:r>
                  <a:rPr lang="en-US" sz="2400" b="1" i="1" dirty="0" smtClean="0">
                    <a:solidFill>
                      <a:srgbClr val="0070C0"/>
                    </a:solidFill>
                    <a:latin typeface="Times New Roman" pitchFamily="18" charset="0"/>
                    <a:cs typeface="Times New Roman" pitchFamily="18" charset="0"/>
                  </a:rPr>
                  <a:t>a) </a:t>
                </a:r>
                <a14:m>
                  <m:oMath xmlns:m="http://schemas.openxmlformats.org/officeDocument/2006/math">
                    <m:r>
                      <a:rPr lang="en-US" sz="2400" b="1" i="1" smtClean="0">
                        <a:solidFill>
                          <a:srgbClr val="0070C0"/>
                        </a:solidFill>
                        <a:latin typeface="Cambria Math"/>
                      </a:rPr>
                      <m:t>𝑨</m:t>
                    </m:r>
                    <m:r>
                      <a:rPr lang="en-US" sz="2400" b="1" i="1" smtClean="0">
                        <a:solidFill>
                          <a:srgbClr val="0070C0"/>
                        </a:solidFill>
                        <a:latin typeface="Cambria Math"/>
                      </a:rPr>
                      <m:t>=</m:t>
                    </m:r>
                    <m:d>
                      <m:dPr>
                        <m:begChr m:val="{"/>
                        <m:endChr m:val="}"/>
                        <m:ctrlPr>
                          <a:rPr lang="en-US" sz="2400" b="1" i="1" smtClean="0">
                            <a:solidFill>
                              <a:srgbClr val="0070C0"/>
                            </a:solidFill>
                            <a:latin typeface="Cambria Math"/>
                          </a:rPr>
                        </m:ctrlPr>
                      </m:dPr>
                      <m:e>
                        <m:r>
                          <a:rPr lang="en-US" sz="2400" b="1" i="1" smtClean="0">
                            <a:solidFill>
                              <a:srgbClr val="0070C0"/>
                            </a:solidFill>
                            <a:latin typeface="Cambria Math"/>
                          </a:rPr>
                          <m:t>𝒂</m:t>
                        </m:r>
                        <m:r>
                          <a:rPr lang="en-US" sz="2400" b="1" i="1">
                            <a:solidFill>
                              <a:srgbClr val="0070C0"/>
                            </a:solidFill>
                            <a:latin typeface="Cambria Math"/>
                            <a:ea typeface="Cambria Math"/>
                          </a:rPr>
                          <m:t>∈</m:t>
                        </m:r>
                        <m:r>
                          <a:rPr lang="en-US" sz="2400" b="1" i="1">
                            <a:solidFill>
                              <a:srgbClr val="0070C0"/>
                            </a:solidFill>
                            <a:latin typeface="Cambria Math"/>
                            <a:ea typeface="Cambria Math"/>
                          </a:rPr>
                          <m:t>ℕ</m:t>
                        </m:r>
                        <m:r>
                          <a:rPr lang="en-US" sz="2400" b="1" i="1">
                            <a:solidFill>
                              <a:srgbClr val="0070C0"/>
                            </a:solidFill>
                            <a:latin typeface="Cambria Math"/>
                            <a:ea typeface="Cambria Math"/>
                          </a:rPr>
                          <m:t>| </m:t>
                        </m:r>
                        <m:r>
                          <a:rPr lang="en-US" sz="2400" b="1" i="1" smtClean="0">
                            <a:solidFill>
                              <a:srgbClr val="0070C0"/>
                            </a:solidFill>
                            <a:latin typeface="Cambria Math"/>
                            <a:ea typeface="Cambria Math"/>
                          </a:rPr>
                          <m:t>𝟖𝟒</m:t>
                        </m:r>
                        <m:r>
                          <a:rPr lang="en-US" sz="2400" b="1" i="1">
                            <a:solidFill>
                              <a:srgbClr val="0070C0"/>
                            </a:solidFill>
                            <a:latin typeface="Cambria Math"/>
                            <a:ea typeface="Cambria Math"/>
                          </a:rPr>
                          <m:t>⋮</m:t>
                        </m:r>
                        <m:r>
                          <a:rPr lang="en-US" sz="2400" b="1" i="1" smtClean="0">
                            <a:solidFill>
                              <a:srgbClr val="0070C0"/>
                            </a:solidFill>
                            <a:latin typeface="Cambria Math"/>
                            <a:ea typeface="Cambria Math"/>
                          </a:rPr>
                          <m:t>𝒂</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𝟏𝟖𝟎</m:t>
                        </m:r>
                        <m:r>
                          <a:rPr lang="en-US" sz="2400" b="1" i="1">
                            <a:solidFill>
                              <a:srgbClr val="0070C0"/>
                            </a:solidFill>
                            <a:latin typeface="Cambria Math"/>
                            <a:ea typeface="Cambria Math"/>
                          </a:rPr>
                          <m:t>⋮</m:t>
                        </m:r>
                        <m:r>
                          <a:rPr lang="en-US" sz="2400" b="1" i="1" smtClean="0">
                            <a:solidFill>
                              <a:srgbClr val="0070C0"/>
                            </a:solidFill>
                            <a:latin typeface="Cambria Math"/>
                            <a:ea typeface="Cambria Math"/>
                          </a:rPr>
                          <m:t>𝒂</m:t>
                        </m:r>
                        <m:r>
                          <a:rPr lang="en-US" sz="2400" b="1" i="1" smtClean="0">
                            <a:solidFill>
                              <a:srgbClr val="0070C0"/>
                            </a:solidFill>
                            <a:latin typeface="Cambria Math"/>
                            <a:ea typeface="Cambria Math"/>
                          </a:rPr>
                          <m:t> </m:t>
                        </m:r>
                        <m:r>
                          <a:rPr lang="en-US" sz="2400" b="1" i="1" smtClean="0">
                            <a:solidFill>
                              <a:srgbClr val="0070C0"/>
                            </a:solidFill>
                            <a:latin typeface="Cambria Math"/>
                            <a:ea typeface="Cambria Math"/>
                          </a:rPr>
                          <m:t>𝒗</m:t>
                        </m:r>
                        <m:r>
                          <a:rPr lang="en-US" sz="2400" b="1" i="1" smtClean="0">
                            <a:solidFill>
                              <a:srgbClr val="0070C0"/>
                            </a:solidFill>
                            <a:latin typeface="Cambria Math"/>
                            <a:ea typeface="Cambria Math"/>
                          </a:rPr>
                          <m:t>à </m:t>
                        </m:r>
                        <m:r>
                          <a:rPr lang="en-US" sz="2400" b="1" i="1" smtClean="0">
                            <a:solidFill>
                              <a:srgbClr val="0070C0"/>
                            </a:solidFill>
                            <a:latin typeface="Cambria Math"/>
                            <a:ea typeface="Cambria Math"/>
                          </a:rPr>
                          <m:t>𝒂</m:t>
                        </m:r>
                        <m:r>
                          <a:rPr lang="en-US" sz="2400" b="1" i="1" smtClean="0">
                            <a:solidFill>
                              <a:srgbClr val="0070C0"/>
                            </a:solidFill>
                            <a:latin typeface="Cambria Math"/>
                            <a:ea typeface="Cambria Math"/>
                          </a:rPr>
                          <m:t>&gt;</m:t>
                        </m:r>
                        <m:r>
                          <a:rPr lang="en-US" sz="2400" b="1" i="1" smtClean="0">
                            <a:solidFill>
                              <a:srgbClr val="0070C0"/>
                            </a:solidFill>
                            <a:latin typeface="Cambria Math"/>
                            <a:ea typeface="Cambria Math"/>
                          </a:rPr>
                          <m:t>𝟔</m:t>
                        </m:r>
                      </m:e>
                    </m:d>
                  </m:oMath>
                </a14:m>
                <a:endParaRPr lang="en-US" sz="2400" b="1" i="1" dirty="0">
                  <a:solidFill>
                    <a:srgbClr val="0070C0"/>
                  </a:solidFill>
                  <a:latin typeface="Times New Roman" pitchFamily="18" charset="0"/>
                  <a:cs typeface="Times New Roman" pitchFamily="18" charset="0"/>
                </a:endParaRPr>
              </a:p>
              <a:p>
                <a:r>
                  <a:rPr lang="en-US" sz="2400" b="1" i="1" dirty="0" smtClean="0">
                    <a:solidFill>
                      <a:srgbClr val="0070C0"/>
                    </a:solidFill>
                    <a:latin typeface="Times New Roman" pitchFamily="18" charset="0"/>
                    <a:cs typeface="Times New Roman" pitchFamily="18" charset="0"/>
                  </a:rPr>
                  <a:t>	b) </a:t>
                </a:r>
                <a14:m>
                  <m:oMath xmlns:m="http://schemas.openxmlformats.org/officeDocument/2006/math">
                    <m:r>
                      <a:rPr lang="en-US" sz="2400" b="1" i="1" smtClean="0">
                        <a:solidFill>
                          <a:srgbClr val="0070C0"/>
                        </a:solidFill>
                        <a:latin typeface="Cambria Math"/>
                      </a:rPr>
                      <m:t>𝑩</m:t>
                    </m:r>
                    <m:r>
                      <a:rPr lang="en-US" sz="2400" b="1" i="1" smtClean="0">
                        <a:solidFill>
                          <a:srgbClr val="0070C0"/>
                        </a:solidFill>
                        <a:latin typeface="Cambria Math"/>
                      </a:rPr>
                      <m:t>=</m:t>
                    </m:r>
                    <m:d>
                      <m:dPr>
                        <m:begChr m:val="{"/>
                        <m:endChr m:val="}"/>
                        <m:ctrlPr>
                          <a:rPr lang="en-US" sz="2400" b="1" i="1" smtClean="0">
                            <a:solidFill>
                              <a:srgbClr val="0070C0"/>
                            </a:solidFill>
                            <a:latin typeface="Cambria Math"/>
                          </a:rPr>
                        </m:ctrlPr>
                      </m:dPr>
                      <m:e>
                        <m:r>
                          <a:rPr lang="en-US" sz="2400" b="1" i="1" smtClean="0">
                            <a:solidFill>
                              <a:srgbClr val="0070C0"/>
                            </a:solidFill>
                            <a:latin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ℕ</m:t>
                        </m:r>
                        <m:r>
                          <a:rPr lang="en-US" sz="2400" b="1" i="1" smtClean="0">
                            <a:solidFill>
                              <a:srgbClr val="0070C0"/>
                            </a:solidFill>
                            <a:latin typeface="Cambria Math"/>
                            <a:ea typeface="Cambria Math"/>
                          </a:rPr>
                          <m:t>| </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𝟏𝟐</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𝟏𝟓</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m:t>
                        </m:r>
                        <m:r>
                          <a:rPr lang="en-US" sz="2400" b="1" i="1" smtClean="0">
                            <a:solidFill>
                              <a:srgbClr val="0070C0"/>
                            </a:solidFill>
                            <a:latin typeface="Cambria Math"/>
                            <a:ea typeface="Cambria Math"/>
                          </a:rPr>
                          <m:t>𝟏𝟖</m:t>
                        </m:r>
                        <m:r>
                          <a:rPr lang="en-US" sz="2400" b="1" i="1" smtClean="0">
                            <a:solidFill>
                              <a:srgbClr val="0070C0"/>
                            </a:solidFill>
                            <a:latin typeface="Cambria Math"/>
                            <a:ea typeface="Cambria Math"/>
                          </a:rPr>
                          <m:t> </m:t>
                        </m:r>
                        <m:r>
                          <a:rPr lang="en-US" sz="2400" b="1" i="1" smtClean="0">
                            <a:solidFill>
                              <a:srgbClr val="0070C0"/>
                            </a:solidFill>
                            <a:latin typeface="Cambria Math"/>
                            <a:ea typeface="Cambria Math"/>
                          </a:rPr>
                          <m:t>𝒗</m:t>
                        </m:r>
                        <m:r>
                          <a:rPr lang="en-US" sz="2400" b="1" i="1" smtClean="0">
                            <a:solidFill>
                              <a:srgbClr val="0070C0"/>
                            </a:solidFill>
                            <a:latin typeface="Cambria Math"/>
                            <a:ea typeface="Cambria Math"/>
                          </a:rPr>
                          <m:t>à </m:t>
                        </m:r>
                        <m:r>
                          <a:rPr lang="en-US" sz="2400" b="1" i="1" smtClean="0">
                            <a:solidFill>
                              <a:srgbClr val="0070C0"/>
                            </a:solidFill>
                            <a:latin typeface="Cambria Math"/>
                            <a:ea typeface="Cambria Math"/>
                          </a:rPr>
                          <m:t>𝟎</m:t>
                        </m:r>
                        <m:r>
                          <a:rPr lang="en-US" sz="2400" b="1" i="1" smtClean="0">
                            <a:solidFill>
                              <a:srgbClr val="0070C0"/>
                            </a:solidFill>
                            <a:latin typeface="Cambria Math"/>
                            <a:ea typeface="Cambria Math"/>
                          </a:rPr>
                          <m:t>&lt;</m:t>
                        </m:r>
                        <m:r>
                          <a:rPr lang="en-US" sz="2400" b="1" i="1" smtClean="0">
                            <a:solidFill>
                              <a:srgbClr val="0070C0"/>
                            </a:solidFill>
                            <a:latin typeface="Cambria Math"/>
                            <a:ea typeface="Cambria Math"/>
                          </a:rPr>
                          <m:t>𝒃</m:t>
                        </m:r>
                        <m:r>
                          <a:rPr lang="en-US" sz="2400" b="1" i="1" smtClean="0">
                            <a:solidFill>
                              <a:srgbClr val="0070C0"/>
                            </a:solidFill>
                            <a:latin typeface="Cambria Math"/>
                            <a:ea typeface="Cambria Math"/>
                          </a:rPr>
                          <m:t>&lt;</m:t>
                        </m:r>
                        <m:r>
                          <a:rPr lang="en-US" sz="2400" b="1" i="1" smtClean="0">
                            <a:solidFill>
                              <a:srgbClr val="0070C0"/>
                            </a:solidFill>
                            <a:latin typeface="Cambria Math"/>
                            <a:ea typeface="Cambria Math"/>
                          </a:rPr>
                          <m:t>𝟑𝟎𝟎</m:t>
                        </m:r>
                      </m:e>
                    </m:d>
                  </m:oMath>
                </a14:m>
                <a:endParaRPr lang="en-US" sz="2400" b="1" i="1" dirty="0">
                  <a:solidFill>
                    <a:srgbClr val="0070C0"/>
                  </a:solidFill>
                  <a:latin typeface="Times New Roman" pitchFamily="18" charset="0"/>
                  <a:cs typeface="Times New Roman" pitchFamily="18" charset="0"/>
                </a:endParaRPr>
              </a:p>
            </p:txBody>
          </p:sp>
        </mc:Choice>
        <mc:Fallback>
          <p:sp>
            <p:nvSpPr>
              <p:cNvPr id="9" name="TextBox 8"/>
              <p:cNvSpPr txBox="1">
                <a:spLocks noRot="1" noChangeAspect="1" noMove="1" noResize="1" noEditPoints="1" noAdjustHandles="1" noChangeArrowheads="1" noChangeShapeType="1" noTextEdit="1"/>
              </p:cNvSpPr>
              <p:nvPr/>
            </p:nvSpPr>
            <p:spPr>
              <a:xfrm>
                <a:off x="785989" y="410042"/>
                <a:ext cx="8174354" cy="1200329"/>
              </a:xfrm>
              <a:prstGeom prst="rect">
                <a:avLst/>
              </a:prstGeom>
              <a:blipFill rotWithShape="1">
                <a:blip r:embed="rId3"/>
                <a:stretch>
                  <a:fillRect l="-1193" t="-4061" b="-10660"/>
                </a:stretch>
              </a:blipFill>
            </p:spPr>
            <p:txBody>
              <a:bodyPr/>
              <a:lstStyle/>
              <a:p>
                <a:r>
                  <a:rPr lang="en-US">
                    <a:noFill/>
                  </a:rPr>
                  <a:t> </a:t>
                </a:r>
              </a:p>
            </p:txBody>
          </p:sp>
        </mc:Fallback>
      </mc:AlternateContent>
    </p:spTree>
    <p:extLst>
      <p:ext uri="{BB962C8B-B14F-4D97-AF65-F5344CB8AC3E}">
        <p14:creationId xmlns:p14="http://schemas.microsoft.com/office/powerpoint/2010/main" val="413480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0073" y="57974"/>
            <a:ext cx="11480800" cy="707886"/>
          </a:xfrm>
          <a:prstGeom prst="rect">
            <a:avLst/>
          </a:prstGeom>
        </p:spPr>
        <p:txBody>
          <a:bodyPr wrap="square">
            <a:spAutoFit/>
          </a:bodyPr>
          <a:lstStyle/>
          <a:p>
            <a:r>
              <a:rPr lang="vi-VN" sz="2000" b="1" i="1" dirty="0" smtClean="0">
                <a:solidFill>
                  <a:srgbClr val="FF0000"/>
                </a:solidFill>
                <a:latin typeface="+mj-lt"/>
              </a:rPr>
              <a:t> </a:t>
            </a:r>
            <a:r>
              <a:rPr lang="en-US" sz="2000" b="1" i="1" dirty="0" smtClean="0">
                <a:solidFill>
                  <a:srgbClr val="FF0000"/>
                </a:solidFill>
                <a:latin typeface="+mj-lt"/>
              </a:rPr>
              <a:t>3</a:t>
            </a:r>
            <a:r>
              <a:rPr lang="vi-VN" sz="2000" b="1" i="1" dirty="0" smtClean="0">
                <a:solidFill>
                  <a:srgbClr val="FF0000"/>
                </a:solidFill>
                <a:latin typeface="+mj-lt"/>
              </a:rPr>
              <a:t>) </a:t>
            </a:r>
            <a:r>
              <a:rPr lang="vi-VN" sz="2000" b="1" i="1" dirty="0">
                <a:solidFill>
                  <a:schemeClr val="accent1">
                    <a:lumMod val="50000"/>
                  </a:schemeClr>
                </a:solidFill>
                <a:latin typeface="+mj-lt"/>
              </a:rPr>
              <a:t>Trong dịp “Hội xuân 2020”, để gây quỹ giúp đỡ các bạn học sinh </a:t>
            </a:r>
            <a:r>
              <a:rPr lang="vi-VN" sz="2000" b="1" i="1" dirty="0" smtClean="0">
                <a:solidFill>
                  <a:schemeClr val="accent1">
                    <a:lumMod val="50000"/>
                  </a:schemeClr>
                </a:solidFill>
                <a:latin typeface="+mj-lt"/>
              </a:rPr>
              <a:t>có </a:t>
            </a:r>
            <a:r>
              <a:rPr lang="vi-VN" sz="2000" b="1" i="1" dirty="0">
                <a:solidFill>
                  <a:schemeClr val="accent1">
                    <a:lumMod val="50000"/>
                  </a:schemeClr>
                </a:solidFill>
                <a:latin typeface="+mj-lt"/>
              </a:rPr>
              <a:t>hoàn cảnh khó khăn, lớp 6A bán hai mặt hàng (như bảng ở dưới đây) </a:t>
            </a:r>
            <a:r>
              <a:rPr lang="vi-VN" sz="2000" b="1" i="1" dirty="0" smtClean="0">
                <a:solidFill>
                  <a:schemeClr val="accent1">
                    <a:lumMod val="50000"/>
                  </a:schemeClr>
                </a:solidFill>
                <a:latin typeface="+mj-lt"/>
              </a:rPr>
              <a:t>với </a:t>
            </a:r>
            <a:r>
              <a:rPr lang="vi-VN" sz="2000" b="1" i="1" dirty="0">
                <a:solidFill>
                  <a:schemeClr val="accent1">
                    <a:lumMod val="50000"/>
                  </a:schemeClr>
                </a:solidFill>
                <a:latin typeface="+mj-lt"/>
              </a:rPr>
              <a:t>mục tiêu số tiền lãi thu được là </a:t>
            </a:r>
            <a:r>
              <a:rPr lang="vi-VN" sz="2000" b="1" i="1" dirty="0" smtClean="0">
                <a:solidFill>
                  <a:schemeClr val="accent1">
                    <a:lumMod val="50000"/>
                  </a:schemeClr>
                </a:solidFill>
                <a:latin typeface="+mj-lt"/>
              </a:rPr>
              <a:t>500 000 </a:t>
            </a:r>
            <a:r>
              <a:rPr lang="vi-VN" sz="2000" b="1" i="1" dirty="0">
                <a:solidFill>
                  <a:schemeClr val="accent1">
                    <a:lumMod val="50000"/>
                  </a:schemeClr>
                </a:solidFill>
                <a:latin typeface="+mj-lt"/>
              </a:rPr>
              <a:t>đồng</a:t>
            </a:r>
          </a:p>
        </p:txBody>
      </p:sp>
      <p:pic>
        <p:nvPicPr>
          <p:cNvPr id="6" name="Picture 5"/>
          <p:cNvPicPr>
            <a:picLocks noChangeAspect="1"/>
          </p:cNvPicPr>
          <p:nvPr/>
        </p:nvPicPr>
        <p:blipFill>
          <a:blip r:embed="rId2"/>
          <a:stretch>
            <a:fillRect/>
          </a:stretch>
        </p:blipFill>
        <p:spPr>
          <a:xfrm>
            <a:off x="2911042" y="827415"/>
            <a:ext cx="5686425" cy="2181225"/>
          </a:xfrm>
          <a:prstGeom prst="rect">
            <a:avLst/>
          </a:prstGeom>
        </p:spPr>
      </p:pic>
      <p:sp>
        <p:nvSpPr>
          <p:cNvPr id="7" name="Rectangle 6"/>
          <p:cNvSpPr/>
          <p:nvPr/>
        </p:nvSpPr>
        <p:spPr>
          <a:xfrm>
            <a:off x="286326" y="2912485"/>
            <a:ext cx="12275129" cy="707886"/>
          </a:xfrm>
          <a:prstGeom prst="rect">
            <a:avLst/>
          </a:prstGeom>
        </p:spPr>
        <p:txBody>
          <a:bodyPr wrap="square">
            <a:spAutoFit/>
          </a:bodyPr>
          <a:lstStyle/>
          <a:p>
            <a:r>
              <a:rPr lang="vi-VN" sz="2000" b="1" i="1" dirty="0">
                <a:solidFill>
                  <a:schemeClr val="accent1">
                    <a:lumMod val="50000"/>
                  </a:schemeClr>
                </a:solidFill>
                <a:latin typeface="+mj-lt"/>
              </a:rPr>
              <a:t>Trong thực tế, các bạn đã bán được số lượng hàng như sau: trà sữa bán được 93 li, dừa bán được 64 quả.  </a:t>
            </a:r>
          </a:p>
          <a:p>
            <a:r>
              <a:rPr lang="vi-VN" sz="2000" b="1" i="1" dirty="0">
                <a:solidFill>
                  <a:schemeClr val="accent1">
                    <a:lumMod val="50000"/>
                  </a:schemeClr>
                </a:solidFill>
                <a:latin typeface="+mj-lt"/>
              </a:rPr>
              <a:t>Hỏi lớp 6A đã thu được bao nhiêu tiền lãi? Lớp 6A có hoàn thành mục tiêu đã đề ra không?</a:t>
            </a:r>
            <a:endParaRPr lang="vi-VN" sz="2000" b="1" i="1" dirty="0">
              <a:solidFill>
                <a:schemeClr val="accent1">
                  <a:lumMod val="50000"/>
                </a:schemeClr>
              </a:solidFill>
              <a:effectLst/>
              <a:latin typeface="+mj-lt"/>
            </a:endParaRPr>
          </a:p>
        </p:txBody>
      </p:sp>
      <p:sp>
        <p:nvSpPr>
          <p:cNvPr id="8" name="Rectangle 7"/>
          <p:cNvSpPr/>
          <p:nvPr/>
        </p:nvSpPr>
        <p:spPr>
          <a:xfrm>
            <a:off x="332507" y="4135034"/>
            <a:ext cx="4822745" cy="707886"/>
          </a:xfrm>
          <a:prstGeom prst="rect">
            <a:avLst/>
          </a:prstGeom>
        </p:spPr>
        <p:txBody>
          <a:bodyPr wrap="square">
            <a:spAutoFit/>
          </a:bodyPr>
          <a:lstStyle/>
          <a:p>
            <a:r>
              <a:rPr lang="vi-VN" sz="2000" dirty="0" smtClean="0">
                <a:solidFill>
                  <a:schemeClr val="accent1">
                    <a:lumMod val="50000"/>
                  </a:schemeClr>
                </a:solidFill>
                <a:latin typeface="+mj-lt"/>
              </a:rPr>
              <a:t>Số </a:t>
            </a:r>
            <a:r>
              <a:rPr lang="vi-VN" sz="2000" dirty="0">
                <a:solidFill>
                  <a:schemeClr val="accent1">
                    <a:lumMod val="50000"/>
                  </a:schemeClr>
                </a:solidFill>
                <a:latin typeface="+mj-lt"/>
              </a:rPr>
              <a:t>tiền lớp 6A bỏ ra để nhập hàng là:</a:t>
            </a:r>
          </a:p>
          <a:p>
            <a:r>
              <a:rPr lang="vi-VN" sz="2000" dirty="0">
                <a:solidFill>
                  <a:schemeClr val="accent1">
                    <a:lumMod val="50000"/>
                  </a:schemeClr>
                </a:solidFill>
                <a:latin typeface="+mj-lt"/>
              </a:rPr>
              <a:t>100 . 8</a:t>
            </a:r>
            <a:r>
              <a:rPr lang="vi-VN" sz="2000" dirty="0" smtClean="0">
                <a:solidFill>
                  <a:schemeClr val="accent1">
                    <a:lumMod val="50000"/>
                  </a:schemeClr>
                </a:solidFill>
                <a:latin typeface="+mj-lt"/>
              </a:rPr>
              <a:t> </a:t>
            </a:r>
            <a:r>
              <a:rPr lang="vi-VN" sz="2000" dirty="0">
                <a:solidFill>
                  <a:schemeClr val="accent1">
                    <a:lumMod val="50000"/>
                  </a:schemeClr>
                </a:solidFill>
                <a:latin typeface="+mj-lt"/>
              </a:rPr>
              <a:t>500 + 70 . 9 800 = </a:t>
            </a:r>
            <a:r>
              <a:rPr lang="vi-VN" sz="2000" dirty="0" smtClean="0">
                <a:solidFill>
                  <a:schemeClr val="accent1">
                    <a:lumMod val="50000"/>
                  </a:schemeClr>
                </a:solidFill>
                <a:latin typeface="+mj-lt"/>
              </a:rPr>
              <a:t>1 536 </a:t>
            </a:r>
            <a:r>
              <a:rPr lang="vi-VN" sz="2000" dirty="0">
                <a:solidFill>
                  <a:schemeClr val="accent1">
                    <a:lumMod val="50000"/>
                  </a:schemeClr>
                </a:solidFill>
                <a:latin typeface="+mj-lt"/>
              </a:rPr>
              <a:t>000 (đồng</a:t>
            </a:r>
            <a:r>
              <a:rPr lang="vi-VN" sz="2000" dirty="0" smtClean="0">
                <a:solidFill>
                  <a:schemeClr val="accent1">
                    <a:lumMod val="50000"/>
                  </a:schemeClr>
                </a:solidFill>
                <a:latin typeface="+mj-lt"/>
              </a:rPr>
              <a:t>)</a:t>
            </a:r>
            <a:endParaRPr lang="vi-VN" sz="2000" dirty="0">
              <a:solidFill>
                <a:schemeClr val="accent1">
                  <a:lumMod val="50000"/>
                </a:schemeClr>
              </a:solidFill>
              <a:latin typeface="+mj-lt"/>
            </a:endParaRPr>
          </a:p>
        </p:txBody>
      </p:sp>
      <p:sp>
        <p:nvSpPr>
          <p:cNvPr id="2" name="Rectangle 1"/>
          <p:cNvSpPr/>
          <p:nvPr/>
        </p:nvSpPr>
        <p:spPr>
          <a:xfrm>
            <a:off x="332507" y="4890068"/>
            <a:ext cx="6646517" cy="707886"/>
          </a:xfrm>
          <a:prstGeom prst="rect">
            <a:avLst/>
          </a:prstGeom>
        </p:spPr>
        <p:txBody>
          <a:bodyPr wrap="square">
            <a:spAutoFit/>
          </a:bodyPr>
          <a:lstStyle/>
          <a:p>
            <a:pPr lvl="0"/>
            <a:r>
              <a:rPr lang="vi-VN" sz="2000" dirty="0">
                <a:solidFill>
                  <a:srgbClr val="5B9BD5">
                    <a:lumMod val="50000"/>
                  </a:srgbClr>
                </a:solidFill>
                <a:latin typeface="+mj-lt"/>
              </a:rPr>
              <a:t>Số tiền lớp 6A bán được là:</a:t>
            </a:r>
          </a:p>
          <a:p>
            <a:pPr lvl="0"/>
            <a:r>
              <a:rPr lang="vi-VN" sz="2000" dirty="0">
                <a:solidFill>
                  <a:srgbClr val="5B9BD5">
                    <a:lumMod val="50000"/>
                  </a:srgbClr>
                </a:solidFill>
                <a:latin typeface="+mj-lt"/>
              </a:rPr>
              <a:t>93 . 12</a:t>
            </a:r>
            <a:r>
              <a:rPr lang="vi-VN" sz="2000" dirty="0" smtClean="0">
                <a:solidFill>
                  <a:srgbClr val="5B9BD5">
                    <a:lumMod val="50000"/>
                  </a:srgbClr>
                </a:solidFill>
                <a:latin typeface="+mj-lt"/>
              </a:rPr>
              <a:t> </a:t>
            </a:r>
            <a:r>
              <a:rPr lang="vi-VN" sz="2000" dirty="0">
                <a:solidFill>
                  <a:srgbClr val="5B9BD5">
                    <a:lumMod val="50000"/>
                  </a:srgbClr>
                </a:solidFill>
                <a:latin typeface="+mj-lt"/>
              </a:rPr>
              <a:t>000 + 64 . 15 000 = 2 076</a:t>
            </a:r>
            <a:r>
              <a:rPr lang="vi-VN" sz="2000" dirty="0" smtClean="0">
                <a:solidFill>
                  <a:srgbClr val="5B9BD5">
                    <a:lumMod val="50000"/>
                  </a:srgbClr>
                </a:solidFill>
                <a:latin typeface="+mj-lt"/>
              </a:rPr>
              <a:t> </a:t>
            </a:r>
            <a:r>
              <a:rPr lang="vi-VN" sz="2000" dirty="0">
                <a:solidFill>
                  <a:srgbClr val="5B9BD5">
                    <a:lumMod val="50000"/>
                  </a:srgbClr>
                </a:solidFill>
                <a:latin typeface="+mj-lt"/>
              </a:rPr>
              <a:t>000 (đồng</a:t>
            </a:r>
            <a:r>
              <a:rPr lang="vi-VN" sz="2000" dirty="0" smtClean="0">
                <a:solidFill>
                  <a:srgbClr val="5B9BD5">
                    <a:lumMod val="50000"/>
                  </a:srgbClr>
                </a:solidFill>
                <a:latin typeface="+mj-lt"/>
              </a:rPr>
              <a:t>)</a:t>
            </a:r>
            <a:endParaRPr lang="vi-VN" sz="2000" dirty="0">
              <a:solidFill>
                <a:srgbClr val="5B9BD5">
                  <a:lumMod val="50000"/>
                </a:srgbClr>
              </a:solidFill>
              <a:latin typeface="+mj-lt"/>
            </a:endParaRPr>
          </a:p>
        </p:txBody>
      </p:sp>
      <p:sp>
        <p:nvSpPr>
          <p:cNvPr id="3" name="Rectangle 2"/>
          <p:cNvSpPr/>
          <p:nvPr/>
        </p:nvSpPr>
        <p:spPr>
          <a:xfrm>
            <a:off x="295952" y="5717208"/>
            <a:ext cx="10320714" cy="1015663"/>
          </a:xfrm>
          <a:prstGeom prst="rect">
            <a:avLst/>
          </a:prstGeom>
        </p:spPr>
        <p:txBody>
          <a:bodyPr wrap="square">
            <a:spAutoFit/>
          </a:bodyPr>
          <a:lstStyle/>
          <a:p>
            <a:pPr lvl="0"/>
            <a:r>
              <a:rPr lang="vi-VN" sz="2000" dirty="0">
                <a:solidFill>
                  <a:srgbClr val="5B9BD5">
                    <a:lumMod val="50000"/>
                  </a:srgbClr>
                </a:solidFill>
                <a:latin typeface="+mj-lt"/>
              </a:rPr>
              <a:t>Số tiền lãi lớp 6A thu được là:</a:t>
            </a:r>
          </a:p>
          <a:p>
            <a:pPr lvl="0"/>
            <a:r>
              <a:rPr lang="vi-VN" sz="2000" dirty="0">
                <a:solidFill>
                  <a:srgbClr val="5B9BD5">
                    <a:lumMod val="50000"/>
                  </a:srgbClr>
                </a:solidFill>
                <a:latin typeface="+mj-lt"/>
              </a:rPr>
              <a:t>2 076 000 - </a:t>
            </a:r>
            <a:r>
              <a:rPr lang="vi-VN" sz="2000" dirty="0">
                <a:solidFill>
                  <a:schemeClr val="accent1">
                    <a:lumMod val="50000"/>
                  </a:schemeClr>
                </a:solidFill>
                <a:latin typeface="+mj-lt"/>
              </a:rPr>
              <a:t>1 536 000 </a:t>
            </a:r>
            <a:r>
              <a:rPr lang="vi-VN" sz="2000" dirty="0" smtClean="0">
                <a:solidFill>
                  <a:srgbClr val="5B9BD5">
                    <a:lumMod val="50000"/>
                  </a:srgbClr>
                </a:solidFill>
                <a:latin typeface="+mj-lt"/>
              </a:rPr>
              <a:t>= 540 000 </a:t>
            </a:r>
            <a:r>
              <a:rPr lang="vi-VN" sz="2000" dirty="0">
                <a:solidFill>
                  <a:srgbClr val="5B9BD5">
                    <a:lumMod val="50000"/>
                  </a:srgbClr>
                </a:solidFill>
                <a:latin typeface="+mj-lt"/>
              </a:rPr>
              <a:t>(đồng) </a:t>
            </a:r>
            <a:r>
              <a:rPr lang="vi-VN" sz="2000" dirty="0" smtClean="0">
                <a:solidFill>
                  <a:srgbClr val="5B9BD5">
                    <a:lumMod val="50000"/>
                  </a:srgbClr>
                </a:solidFill>
                <a:latin typeface="+mj-lt"/>
              </a:rPr>
              <a:t>&gt; </a:t>
            </a:r>
            <a:r>
              <a:rPr lang="vi-VN" sz="2000" dirty="0">
                <a:solidFill>
                  <a:srgbClr val="5B9BD5">
                    <a:lumMod val="50000"/>
                  </a:srgbClr>
                </a:solidFill>
                <a:latin typeface="+mj-lt"/>
              </a:rPr>
              <a:t>500 000 (đồng)</a:t>
            </a:r>
          </a:p>
          <a:p>
            <a:pPr lvl="0"/>
            <a:r>
              <a:rPr lang="vi-VN" sz="2000" dirty="0" smtClean="0">
                <a:solidFill>
                  <a:srgbClr val="5B9BD5">
                    <a:lumMod val="50000"/>
                  </a:srgbClr>
                </a:solidFill>
                <a:latin typeface="+mj-lt"/>
              </a:rPr>
              <a:t>Vậy lớp </a:t>
            </a:r>
            <a:r>
              <a:rPr lang="vi-VN" sz="2000" dirty="0">
                <a:solidFill>
                  <a:srgbClr val="5B9BD5">
                    <a:lumMod val="50000"/>
                  </a:srgbClr>
                </a:solidFill>
                <a:latin typeface="+mj-lt"/>
              </a:rPr>
              <a:t>6A </a:t>
            </a:r>
            <a:r>
              <a:rPr lang="vi-VN" sz="2000" dirty="0" smtClean="0">
                <a:solidFill>
                  <a:srgbClr val="FF0000"/>
                </a:solidFill>
                <a:latin typeface="+mj-lt"/>
              </a:rPr>
              <a:t> </a:t>
            </a:r>
            <a:r>
              <a:rPr lang="vi-VN" sz="2000" dirty="0">
                <a:solidFill>
                  <a:srgbClr val="FF0000"/>
                </a:solidFill>
                <a:latin typeface="+mj-lt"/>
              </a:rPr>
              <a:t>hoàn thành</a:t>
            </a:r>
            <a:r>
              <a:rPr lang="vi-VN" sz="2000" dirty="0">
                <a:solidFill>
                  <a:srgbClr val="5B9BD5">
                    <a:lumMod val="50000"/>
                  </a:srgbClr>
                </a:solidFill>
                <a:latin typeface="+mj-lt"/>
              </a:rPr>
              <a:t> mục tiêu đã đề ra.</a:t>
            </a:r>
          </a:p>
        </p:txBody>
      </p:sp>
      <p:cxnSp>
        <p:nvCxnSpPr>
          <p:cNvPr id="9" name="Straight Connector 8"/>
          <p:cNvCxnSpPr/>
          <p:nvPr/>
        </p:nvCxnSpPr>
        <p:spPr>
          <a:xfrm>
            <a:off x="5342020" y="765860"/>
            <a:ext cx="4851134"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909912" y="3620371"/>
            <a:ext cx="4254367"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86326" y="3620371"/>
            <a:ext cx="1290918" cy="461665"/>
          </a:xfrm>
          <a:prstGeom prst="rect">
            <a:avLst/>
          </a:prstGeom>
          <a:noFill/>
        </p:spPr>
        <p:txBody>
          <a:bodyPr wrap="square" rtlCol="0">
            <a:spAutoFit/>
          </a:bodyPr>
          <a:lstStyle/>
          <a:p>
            <a:r>
              <a:rPr lang="en-US" sz="2400" dirty="0" err="1" smtClean="0">
                <a:solidFill>
                  <a:srgbClr val="FF0000"/>
                </a:solidFill>
                <a:latin typeface="Times New Roman" pitchFamily="18" charset="0"/>
                <a:cs typeface="Times New Roman" pitchFamily="18" charset="0"/>
              </a:rPr>
              <a:t>Giải</a:t>
            </a:r>
            <a:r>
              <a:rPr lang="en-US" sz="2400" dirty="0" smtClean="0">
                <a:solidFill>
                  <a:srgbClr val="FF0000"/>
                </a:solidFill>
                <a:latin typeface="Times New Roman" pitchFamily="18" charset="0"/>
                <a:cs typeface="Times New Roman" pitchFamily="18" charset="0"/>
              </a:rPr>
              <a:t>: </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85729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par>
                                <p:cTn id="20" presetID="1" presetClass="entr" presetSubtype="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2" grpId="0"/>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257263"/>
            <a:ext cx="12348252" cy="144655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vi-VN" sz="2200" b="1" i="1" dirty="0">
                <a:solidFill>
                  <a:srgbClr val="FF0000"/>
                </a:solidFill>
                <a:latin typeface="Times New Roman" pitchFamily="18" charset="0"/>
                <a:cs typeface="Times New Roman" pitchFamily="18" charset="0"/>
              </a:rPr>
              <a:t>4</a:t>
            </a:r>
            <a:r>
              <a:rPr kumimoji="0" lang="vi-VN" altLang="vi-VN" sz="2200" b="1" i="1" u="none" strike="noStrike" cap="none" normalizeH="0" dirty="0" smtClean="0">
                <a:ln>
                  <a:noFill/>
                </a:ln>
                <a:solidFill>
                  <a:srgbClr val="FF0000"/>
                </a:solidFill>
                <a:effectLst/>
                <a:latin typeface="Times New Roman" pitchFamily="18" charset="0"/>
                <a:cs typeface="Times New Roman" pitchFamily="18" charset="0"/>
              </a:rPr>
              <a:t> </a:t>
            </a:r>
            <a:r>
              <a:rPr kumimoji="0" lang="vi-VN" altLang="vi-VN" sz="2200" b="1" i="1" u="none" strike="noStrike" cap="none" normalizeH="0" baseline="0" dirty="0" smtClean="0">
                <a:ln>
                  <a:noFill/>
                </a:ln>
                <a:solidFill>
                  <a:srgbClr val="FF0000"/>
                </a:solidFill>
                <a:effectLst/>
                <a:latin typeface="Times New Roman" pitchFamily="18" charset="0"/>
                <a:cs typeface="Times New Roman" pitchFamily="18" charset="0"/>
              </a:rPr>
              <a:t>)</a:t>
            </a:r>
            <a:r>
              <a:rPr kumimoji="0" lang="vi-VN" altLang="vi-VN" sz="2200" b="1" i="1" u="none" strike="noStrike" cap="none" normalizeH="0" baseline="0" dirty="0" smtClean="0">
                <a:ln>
                  <a:noFill/>
                </a:ln>
                <a:solidFill>
                  <a:schemeClr val="accent1">
                    <a:lumMod val="50000"/>
                  </a:schemeClr>
                </a:solidFill>
                <a:effectLst/>
                <a:latin typeface="Times New Roman" pitchFamily="18" charset="0"/>
                <a:cs typeface="Times New Roman" pitchFamily="18" charset="0"/>
              </a:rPr>
              <a:t>Thực vật được cấu tạo bởi các tế bào. Tế bào lớn lên đến một kích thước nhất định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1" u="none" strike="noStrike" cap="none" normalizeH="0" baseline="0" dirty="0" smtClean="0">
                <a:ln>
                  <a:noFill/>
                </a:ln>
                <a:solidFill>
                  <a:schemeClr val="accent1">
                    <a:lumMod val="50000"/>
                  </a:schemeClr>
                </a:solidFill>
                <a:effectLst/>
                <a:latin typeface="Times New Roman" pitchFamily="18" charset="0"/>
                <a:cs typeface="Times New Roman" pitchFamily="18" charset="0"/>
              </a:rPr>
              <a:t>thì phân chia ra</a:t>
            </a:r>
            <a:r>
              <a:rPr kumimoji="0" lang="vi-VN" altLang="vi-VN" sz="2200" b="1" i="1" u="none" strike="noStrike" cap="none" normalizeH="0" dirty="0" smtClean="0">
                <a:ln>
                  <a:noFill/>
                </a:ln>
                <a:solidFill>
                  <a:schemeClr val="accent1">
                    <a:lumMod val="50000"/>
                  </a:schemeClr>
                </a:solidFill>
                <a:effectLst/>
                <a:latin typeface="Times New Roman" pitchFamily="18" charset="0"/>
                <a:cs typeface="Times New Roman" pitchFamily="18" charset="0"/>
              </a:rPr>
              <a:t> </a:t>
            </a:r>
            <a:r>
              <a:rPr kumimoji="0" lang="vi-VN" altLang="vi-VN" sz="2200" b="1" i="1" u="none" strike="noStrike" cap="none" normalizeH="0" baseline="0" dirty="0" smtClean="0">
                <a:ln>
                  <a:noFill/>
                </a:ln>
                <a:solidFill>
                  <a:schemeClr val="accent1">
                    <a:lumMod val="50000"/>
                  </a:schemeClr>
                </a:solidFill>
                <a:effectLst/>
                <a:latin typeface="Times New Roman" pitchFamily="18" charset="0"/>
                <a:cs typeface="Times New Roman" pitchFamily="18" charset="0"/>
              </a:rPr>
              <a:t>thành 2 tế bào con. Các tế bào con tiếp tục tăng kích thước và lại phân chia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1" u="none" strike="noStrike" cap="none" normalizeH="0" baseline="0" dirty="0" smtClean="0">
                <a:ln>
                  <a:noFill/>
                </a:ln>
                <a:solidFill>
                  <a:schemeClr val="accent1">
                    <a:lumMod val="50000"/>
                  </a:schemeClr>
                </a:solidFill>
                <a:effectLst/>
                <a:latin typeface="Times New Roman" pitchFamily="18" charset="0"/>
                <a:cs typeface="Times New Roman" pitchFamily="18" charset="0"/>
              </a:rPr>
              <a:t>thành 4 tế bào, rồi thành 8 tế bào, ...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1" u="none" strike="noStrike" cap="none" normalizeH="0" baseline="0" dirty="0" smtClean="0">
                <a:ln>
                  <a:noFill/>
                </a:ln>
                <a:solidFill>
                  <a:schemeClr val="accent1">
                    <a:lumMod val="50000"/>
                  </a:schemeClr>
                </a:solidFill>
                <a:effectLst/>
                <a:latin typeface="Times New Roman" pitchFamily="18" charset="0"/>
                <a:cs typeface="Times New Roman" pitchFamily="18" charset="0"/>
              </a:rPr>
              <a:t>Hãy cho biết số tế bào con có được sau lần phân chia thứ tư, thứ năm, thứ sáu từ một tế bào ban đầu.</a:t>
            </a:r>
          </a:p>
        </p:txBody>
      </p:sp>
      <mc:AlternateContent xmlns:mc="http://schemas.openxmlformats.org/markup-compatibility/2006">
        <mc:Choice xmlns:a14="http://schemas.microsoft.com/office/drawing/2010/main" Requires="a14">
          <p:sp>
            <p:nvSpPr>
              <p:cNvPr id="2" name="Rectangle 1"/>
              <p:cNvSpPr/>
              <p:nvPr/>
            </p:nvSpPr>
            <p:spPr>
              <a:xfrm>
                <a:off x="960581" y="2613867"/>
                <a:ext cx="10131525" cy="1234377"/>
              </a:xfrm>
              <a:prstGeom prst="rect">
                <a:avLst/>
              </a:prstGeom>
            </p:spPr>
            <p:txBody>
              <a:bodyPr wrap="square">
                <a:spAutoFit/>
              </a:bodyPr>
              <a:lstStyle/>
              <a:p>
                <a:pPr lvl="0" eaLnBrk="0" fontAlgn="base" hangingPunct="0">
                  <a:spcBef>
                    <a:spcPct val="0"/>
                  </a:spcBef>
                  <a:spcAft>
                    <a:spcPct val="0"/>
                  </a:spcAft>
                  <a:buFontTx/>
                  <a:buChar char="•"/>
                </a:pPr>
                <a:r>
                  <a:rPr lang="vi-VN" altLang="vi-VN" sz="2400" dirty="0" smtClean="0">
                    <a:solidFill>
                      <a:schemeClr val="accent1">
                        <a:lumMod val="50000"/>
                      </a:schemeClr>
                    </a:solidFill>
                    <a:latin typeface="+mj-lt"/>
                  </a:rPr>
                  <a:t>Lần </a:t>
                </a:r>
                <a:r>
                  <a:rPr lang="vi-VN" altLang="vi-VN" sz="2400" dirty="0">
                    <a:solidFill>
                      <a:schemeClr val="accent1">
                        <a:lumMod val="50000"/>
                      </a:schemeClr>
                    </a:solidFill>
                    <a:latin typeface="+mj-lt"/>
                  </a:rPr>
                  <a:t>1: Phân chia thành 2 tế bào </a:t>
                </a:r>
                <a:r>
                  <a:rPr lang="vi-VN" altLang="vi-VN" sz="2400" dirty="0" smtClean="0">
                    <a:solidFill>
                      <a:schemeClr val="accent1">
                        <a:lumMod val="50000"/>
                      </a:schemeClr>
                    </a:solidFill>
                    <a:latin typeface="+mj-lt"/>
                  </a:rPr>
                  <a:t>con ( 2 = </a:t>
                </a:r>
                <a14:m>
                  <m:oMath xmlns:m="http://schemas.openxmlformats.org/officeDocument/2006/math">
                    <m:sSup>
                      <m:sSupPr>
                        <m:ctrlPr>
                          <a:rPr lang="vi-VN" altLang="vi-VN" sz="2400" b="1" i="1" smtClean="0">
                            <a:solidFill>
                              <a:schemeClr val="accent1">
                                <a:lumMod val="50000"/>
                              </a:schemeClr>
                            </a:solidFill>
                            <a:latin typeface="+mj-lt"/>
                          </a:rPr>
                        </m:ctrlPr>
                      </m:sSupPr>
                      <m:e>
                        <m:r>
                          <a:rPr lang="vi-VN" altLang="vi-VN" sz="2400" b="1" i="1">
                            <a:solidFill>
                              <a:schemeClr val="accent1">
                                <a:lumMod val="50000"/>
                              </a:schemeClr>
                            </a:solidFill>
                            <a:latin typeface="+mj-lt"/>
                          </a:rPr>
                          <m:t>𝟐</m:t>
                        </m:r>
                      </m:e>
                      <m:sup>
                        <m:r>
                          <a:rPr lang="vi-VN" altLang="vi-VN" sz="2400" b="1" i="1">
                            <a:solidFill>
                              <a:schemeClr val="accent1">
                                <a:lumMod val="50000"/>
                              </a:schemeClr>
                            </a:solidFill>
                            <a:latin typeface="+mj-lt"/>
                          </a:rPr>
                          <m:t>𝟏</m:t>
                        </m:r>
                      </m:sup>
                    </m:sSup>
                  </m:oMath>
                </a14:m>
                <a:r>
                  <a:rPr lang="vi-VN" altLang="vi-VN" sz="2400" dirty="0" smtClean="0">
                    <a:solidFill>
                      <a:schemeClr val="accent1">
                        <a:lumMod val="50000"/>
                      </a:schemeClr>
                    </a:solidFill>
                    <a:latin typeface="+mj-lt"/>
                  </a:rPr>
                  <a:t> ) </a:t>
                </a:r>
                <a:endParaRPr lang="vi-VN" altLang="vi-VN" sz="2400" dirty="0">
                  <a:solidFill>
                    <a:schemeClr val="accent1">
                      <a:lumMod val="50000"/>
                    </a:schemeClr>
                  </a:solidFill>
                  <a:latin typeface="+mj-lt"/>
                </a:endParaRPr>
              </a:p>
              <a:p>
                <a:pPr eaLnBrk="0" fontAlgn="base" hangingPunct="0">
                  <a:spcBef>
                    <a:spcPct val="0"/>
                  </a:spcBef>
                  <a:spcAft>
                    <a:spcPct val="0"/>
                  </a:spcAft>
                  <a:buFontTx/>
                  <a:buChar char="•"/>
                </a:pPr>
                <a:r>
                  <a:rPr lang="vi-VN" altLang="vi-VN" sz="2400" dirty="0" smtClean="0">
                    <a:solidFill>
                      <a:schemeClr val="accent1">
                        <a:lumMod val="50000"/>
                      </a:schemeClr>
                    </a:solidFill>
                    <a:latin typeface="+mj-lt"/>
                  </a:rPr>
                  <a:t>Lần 2: Phân chia thành 4 tế bào con ( 4 </a:t>
                </a:r>
                <a:r>
                  <a:rPr lang="vi-VN" altLang="vi-VN" sz="2400" dirty="0">
                    <a:solidFill>
                      <a:schemeClr val="accent1">
                        <a:lumMod val="50000"/>
                      </a:schemeClr>
                    </a:solidFill>
                    <a:latin typeface="+mj-lt"/>
                  </a:rPr>
                  <a:t>= </a:t>
                </a:r>
                <a:r>
                  <a:rPr lang="vi-VN" altLang="vi-VN" sz="2400" dirty="0" smtClean="0">
                    <a:solidFill>
                      <a:schemeClr val="accent1">
                        <a:lumMod val="50000"/>
                      </a:schemeClr>
                    </a:solidFill>
                    <a:latin typeface="+mj-lt"/>
                  </a:rPr>
                  <a:t>2</a:t>
                </a:r>
                <a:r>
                  <a:rPr lang="vi-VN" sz="2400" baseline="30000" dirty="0" smtClean="0">
                    <a:solidFill>
                      <a:schemeClr val="accent1">
                        <a:lumMod val="50000"/>
                      </a:schemeClr>
                    </a:solidFill>
                    <a:latin typeface="+mj-lt"/>
                  </a:rPr>
                  <a:t>2</a:t>
                </a:r>
                <a:r>
                  <a:rPr lang="vi-VN" sz="2400" dirty="0" smtClean="0">
                    <a:solidFill>
                      <a:schemeClr val="accent1">
                        <a:lumMod val="50000"/>
                      </a:schemeClr>
                    </a:solidFill>
                    <a:latin typeface="+mj-lt"/>
                  </a:rPr>
                  <a:t> </a:t>
                </a:r>
                <a:r>
                  <a:rPr lang="vi-VN" altLang="vi-VN" sz="2400" dirty="0" smtClean="0">
                    <a:solidFill>
                      <a:schemeClr val="accent1">
                        <a:lumMod val="50000"/>
                      </a:schemeClr>
                    </a:solidFill>
                    <a:latin typeface="+mj-lt"/>
                  </a:rPr>
                  <a:t>) </a:t>
                </a:r>
              </a:p>
              <a:p>
                <a:pPr eaLnBrk="0" fontAlgn="base" hangingPunct="0">
                  <a:spcBef>
                    <a:spcPct val="0"/>
                  </a:spcBef>
                  <a:spcAft>
                    <a:spcPct val="0"/>
                  </a:spcAft>
                  <a:buFontTx/>
                  <a:buChar char="•"/>
                </a:pPr>
                <a:r>
                  <a:rPr lang="vi-VN" altLang="vi-VN" sz="2400" dirty="0" smtClean="0">
                    <a:solidFill>
                      <a:schemeClr val="accent1">
                        <a:lumMod val="50000"/>
                      </a:schemeClr>
                    </a:solidFill>
                    <a:latin typeface="+mj-lt"/>
                  </a:rPr>
                  <a:t>Lần 3: Phân chia thành 8 tế bào con ( 8 </a:t>
                </a:r>
                <a:r>
                  <a:rPr lang="vi-VN" altLang="vi-VN" sz="2400" dirty="0">
                    <a:solidFill>
                      <a:schemeClr val="accent1">
                        <a:lumMod val="50000"/>
                      </a:schemeClr>
                    </a:solidFill>
                    <a:latin typeface="+mj-lt"/>
                  </a:rPr>
                  <a:t>= </a:t>
                </a:r>
                <a:r>
                  <a:rPr lang="vi-VN" sz="2400" dirty="0" smtClean="0">
                    <a:solidFill>
                      <a:schemeClr val="accent1">
                        <a:lumMod val="50000"/>
                      </a:schemeClr>
                    </a:solidFill>
                    <a:latin typeface="+mj-lt"/>
                  </a:rPr>
                  <a:t>2</a:t>
                </a:r>
                <a:r>
                  <a:rPr lang="vi-VN" sz="2400" baseline="30000" dirty="0" smtClean="0">
                    <a:solidFill>
                      <a:schemeClr val="accent1">
                        <a:lumMod val="50000"/>
                      </a:schemeClr>
                    </a:solidFill>
                    <a:latin typeface="+mj-lt"/>
                  </a:rPr>
                  <a:t>3</a:t>
                </a:r>
                <a:r>
                  <a:rPr lang="vi-VN" altLang="vi-VN" sz="2400" dirty="0" smtClean="0">
                    <a:solidFill>
                      <a:schemeClr val="accent1">
                        <a:lumMod val="50000"/>
                      </a:schemeClr>
                    </a:solidFill>
                    <a:latin typeface="+mj-lt"/>
                  </a:rPr>
                  <a:t> ) </a:t>
                </a:r>
              </a:p>
            </p:txBody>
          </p:sp>
        </mc:Choice>
        <mc:Fallback>
          <p:sp>
            <p:nvSpPr>
              <p:cNvPr id="2" name="Rectangle 1"/>
              <p:cNvSpPr>
                <a:spLocks noRot="1" noChangeAspect="1" noMove="1" noResize="1" noEditPoints="1" noAdjustHandles="1" noChangeArrowheads="1" noChangeShapeType="1" noTextEdit="1"/>
              </p:cNvSpPr>
              <p:nvPr/>
            </p:nvSpPr>
            <p:spPr>
              <a:xfrm>
                <a:off x="960581" y="2613867"/>
                <a:ext cx="10131525" cy="1234377"/>
              </a:xfrm>
              <a:prstGeom prst="rect">
                <a:avLst/>
              </a:prstGeom>
              <a:blipFill rotWithShape="1">
                <a:blip r:embed="rId2"/>
                <a:stretch>
                  <a:fillRect l="-842" t="-990" b="-10891"/>
                </a:stretch>
              </a:blipFill>
            </p:spPr>
            <p:txBody>
              <a:bodyPr/>
              <a:lstStyle/>
              <a:p>
                <a:r>
                  <a:rPr lang="en-US">
                    <a:noFill/>
                  </a:rPr>
                  <a:t> </a:t>
                </a:r>
              </a:p>
            </p:txBody>
          </p:sp>
        </mc:Fallback>
      </mc:AlternateContent>
      <p:sp>
        <p:nvSpPr>
          <p:cNvPr id="3" name="Rectangle 2"/>
          <p:cNvSpPr/>
          <p:nvPr/>
        </p:nvSpPr>
        <p:spPr>
          <a:xfrm>
            <a:off x="962479" y="3913537"/>
            <a:ext cx="9300252" cy="461665"/>
          </a:xfrm>
          <a:prstGeom prst="rect">
            <a:avLst/>
          </a:prstGeom>
        </p:spPr>
        <p:txBody>
          <a:bodyPr wrap="square">
            <a:spAutoFit/>
          </a:bodyPr>
          <a:lstStyle/>
          <a:p>
            <a:pPr lvl="0" eaLnBrk="0" fontAlgn="base" hangingPunct="0">
              <a:spcBef>
                <a:spcPct val="0"/>
              </a:spcBef>
              <a:spcAft>
                <a:spcPct val="0"/>
              </a:spcAft>
            </a:pPr>
            <a:r>
              <a:rPr lang="vi-VN" altLang="vi-VN" sz="2400" dirty="0">
                <a:solidFill>
                  <a:srgbClr val="5B9BD5">
                    <a:lumMod val="50000"/>
                  </a:srgbClr>
                </a:solidFill>
                <a:latin typeface="+mj-lt"/>
              </a:rPr>
              <a:t>=&gt; Ta nhận thấy các tế bào phân chia theo lũy thừa của cơ số 2</a:t>
            </a:r>
            <a:r>
              <a:rPr lang="vi-VN" altLang="vi-VN" sz="2400" dirty="0" smtClean="0">
                <a:solidFill>
                  <a:srgbClr val="5B9BD5">
                    <a:lumMod val="50000"/>
                  </a:srgbClr>
                </a:solidFill>
                <a:latin typeface="+mj-lt"/>
              </a:rPr>
              <a:t>.</a:t>
            </a:r>
            <a:endParaRPr lang="vi-VN" altLang="vi-VN" sz="2400" dirty="0">
              <a:solidFill>
                <a:srgbClr val="5B9BD5">
                  <a:lumMod val="50000"/>
                </a:srgbClr>
              </a:solidFill>
              <a:latin typeface="+mj-lt"/>
            </a:endParaRPr>
          </a:p>
        </p:txBody>
      </p:sp>
      <mc:AlternateContent xmlns:mc="http://schemas.openxmlformats.org/markup-compatibility/2006">
        <mc:Choice xmlns:a14="http://schemas.microsoft.com/office/drawing/2010/main" Requires="a14">
          <p:sp>
            <p:nvSpPr>
              <p:cNvPr id="5" name="Rectangle 4"/>
              <p:cNvSpPr/>
              <p:nvPr/>
            </p:nvSpPr>
            <p:spPr>
              <a:xfrm>
                <a:off x="931785" y="4526435"/>
                <a:ext cx="9679710" cy="1676228"/>
              </a:xfrm>
              <a:prstGeom prst="rect">
                <a:avLst/>
              </a:prstGeom>
            </p:spPr>
            <p:txBody>
              <a:bodyPr wrap="square">
                <a:spAutoFit/>
              </a:bodyPr>
              <a:lstStyle/>
              <a:p>
                <a:pPr lvl="0" eaLnBrk="0" fontAlgn="base" hangingPunct="0">
                  <a:spcBef>
                    <a:spcPct val="0"/>
                  </a:spcBef>
                  <a:spcAft>
                    <a:spcPct val="0"/>
                  </a:spcAft>
                </a:pPr>
                <a:r>
                  <a:rPr lang="vi-VN" altLang="vi-VN" sz="2400" dirty="0">
                    <a:solidFill>
                      <a:srgbClr val="5B9BD5">
                        <a:lumMod val="50000"/>
                      </a:srgbClr>
                    </a:solidFill>
                    <a:latin typeface="+mj-lt"/>
                  </a:rPr>
                  <a:t> Vậy:</a:t>
                </a:r>
              </a:p>
              <a:p>
                <a:pPr lvl="0" eaLnBrk="0" fontAlgn="base" hangingPunct="0">
                  <a:spcBef>
                    <a:spcPct val="0"/>
                  </a:spcBef>
                  <a:spcAft>
                    <a:spcPct val="0"/>
                  </a:spcAft>
                  <a:buFontTx/>
                  <a:buChar char="•"/>
                </a:pPr>
                <a:r>
                  <a:rPr lang="vi-VN" altLang="vi-VN" sz="2400" dirty="0">
                    <a:solidFill>
                      <a:srgbClr val="5B9BD5">
                        <a:lumMod val="50000"/>
                      </a:srgbClr>
                    </a:solidFill>
                    <a:latin typeface="+mj-lt"/>
                  </a:rPr>
                  <a:t>Số tế bào con có được sau lần phân chia thứ tư là: </a:t>
                </a:r>
                <a14:m>
                  <m:oMath xmlns:m="http://schemas.openxmlformats.org/officeDocument/2006/math">
                    <m:sSup>
                      <m:sSupPr>
                        <m:ctrlPr>
                          <a:rPr lang="vi-VN" altLang="vi-VN" sz="2400" b="1" i="1">
                            <a:solidFill>
                              <a:schemeClr val="accent1">
                                <a:lumMod val="50000"/>
                              </a:schemeClr>
                            </a:solidFill>
                            <a:latin typeface="+mj-lt"/>
                          </a:rPr>
                        </m:ctrlPr>
                      </m:sSupPr>
                      <m:e>
                        <m:r>
                          <a:rPr lang="vi-VN" altLang="vi-VN" sz="2400" b="1" i="1">
                            <a:solidFill>
                              <a:schemeClr val="accent1">
                                <a:lumMod val="50000"/>
                              </a:schemeClr>
                            </a:solidFill>
                            <a:latin typeface="+mj-lt"/>
                          </a:rPr>
                          <m:t>𝟐</m:t>
                        </m:r>
                      </m:e>
                      <m:sup>
                        <m:r>
                          <a:rPr lang="vi-VN" altLang="vi-VN" sz="2400" b="1" i="1">
                            <a:solidFill>
                              <a:schemeClr val="accent1">
                                <a:lumMod val="50000"/>
                              </a:schemeClr>
                            </a:solidFill>
                            <a:latin typeface="+mj-lt"/>
                          </a:rPr>
                          <m:t>4</m:t>
                        </m:r>
                      </m:sup>
                    </m:sSup>
                  </m:oMath>
                </a14:m>
                <a:r>
                  <a:rPr lang="vi-VN" altLang="vi-VN" sz="2400" dirty="0">
                    <a:solidFill>
                      <a:srgbClr val="5B9BD5">
                        <a:lumMod val="50000"/>
                      </a:srgbClr>
                    </a:solidFill>
                    <a:latin typeface="+mj-lt"/>
                  </a:rPr>
                  <a:t> = </a:t>
                </a:r>
                <a:r>
                  <a:rPr lang="vi-VN" altLang="vi-VN" sz="2400" b="1" dirty="0">
                    <a:solidFill>
                      <a:srgbClr val="5B9BD5">
                        <a:lumMod val="50000"/>
                      </a:srgbClr>
                    </a:solidFill>
                    <a:latin typeface="+mj-lt"/>
                  </a:rPr>
                  <a:t>16</a:t>
                </a:r>
                <a:r>
                  <a:rPr lang="vi-VN" altLang="vi-VN" sz="2400" dirty="0">
                    <a:solidFill>
                      <a:srgbClr val="5B9BD5">
                        <a:lumMod val="50000"/>
                      </a:srgbClr>
                    </a:solidFill>
                    <a:latin typeface="+mj-lt"/>
                  </a:rPr>
                  <a:t> tế bào</a:t>
                </a:r>
              </a:p>
              <a:p>
                <a:pPr lvl="0" eaLnBrk="0" fontAlgn="base" hangingPunct="0">
                  <a:spcBef>
                    <a:spcPct val="0"/>
                  </a:spcBef>
                  <a:spcAft>
                    <a:spcPct val="0"/>
                  </a:spcAft>
                  <a:buFontTx/>
                  <a:buChar char="•"/>
                </a:pPr>
                <a:r>
                  <a:rPr lang="vi-VN" altLang="vi-VN" sz="2400" dirty="0">
                    <a:solidFill>
                      <a:srgbClr val="5B9BD5">
                        <a:lumMod val="50000"/>
                      </a:srgbClr>
                    </a:solidFill>
                    <a:latin typeface="+mj-lt"/>
                  </a:rPr>
                  <a:t>Số tế bào con có được sau lần phân chia thứ năm là: </a:t>
                </a:r>
                <a14:m>
                  <m:oMath xmlns:m="http://schemas.openxmlformats.org/officeDocument/2006/math">
                    <m:sSup>
                      <m:sSupPr>
                        <m:ctrlPr>
                          <a:rPr lang="vi-VN" altLang="vi-VN" sz="2400" b="1" i="1">
                            <a:solidFill>
                              <a:schemeClr val="accent1">
                                <a:lumMod val="50000"/>
                              </a:schemeClr>
                            </a:solidFill>
                            <a:latin typeface="+mj-lt"/>
                          </a:rPr>
                        </m:ctrlPr>
                      </m:sSupPr>
                      <m:e>
                        <m:r>
                          <a:rPr lang="vi-VN" altLang="vi-VN" sz="2400" b="1" i="1">
                            <a:solidFill>
                              <a:schemeClr val="accent1">
                                <a:lumMod val="50000"/>
                              </a:schemeClr>
                            </a:solidFill>
                            <a:latin typeface="+mj-lt"/>
                          </a:rPr>
                          <m:t>𝟐</m:t>
                        </m:r>
                      </m:e>
                      <m:sup>
                        <m:r>
                          <a:rPr lang="vi-VN" altLang="vi-VN" sz="2400" b="1" i="1">
                            <a:solidFill>
                              <a:schemeClr val="accent1">
                                <a:lumMod val="50000"/>
                              </a:schemeClr>
                            </a:solidFill>
                            <a:latin typeface="+mj-lt"/>
                          </a:rPr>
                          <m:t>5</m:t>
                        </m:r>
                      </m:sup>
                    </m:sSup>
                  </m:oMath>
                </a14:m>
                <a:r>
                  <a:rPr lang="vi-VN" altLang="vi-VN" sz="2400" dirty="0">
                    <a:solidFill>
                      <a:srgbClr val="5B9BD5">
                        <a:lumMod val="50000"/>
                      </a:srgbClr>
                    </a:solidFill>
                    <a:latin typeface="+mj-lt"/>
                  </a:rPr>
                  <a:t> = </a:t>
                </a:r>
                <a:r>
                  <a:rPr lang="vi-VN" altLang="vi-VN" sz="2400" b="1" dirty="0">
                    <a:solidFill>
                      <a:srgbClr val="5B9BD5">
                        <a:lumMod val="50000"/>
                      </a:srgbClr>
                    </a:solidFill>
                    <a:latin typeface="+mj-lt"/>
                  </a:rPr>
                  <a:t>32</a:t>
                </a:r>
                <a:r>
                  <a:rPr lang="vi-VN" altLang="vi-VN" sz="2400" dirty="0">
                    <a:solidFill>
                      <a:srgbClr val="5B9BD5">
                        <a:lumMod val="50000"/>
                      </a:srgbClr>
                    </a:solidFill>
                    <a:latin typeface="+mj-lt"/>
                  </a:rPr>
                  <a:t> tế bào</a:t>
                </a:r>
              </a:p>
              <a:p>
                <a:pPr lvl="0" eaLnBrk="0" fontAlgn="base" hangingPunct="0">
                  <a:spcBef>
                    <a:spcPct val="0"/>
                  </a:spcBef>
                  <a:spcAft>
                    <a:spcPct val="0"/>
                  </a:spcAft>
                  <a:buFontTx/>
                  <a:buChar char="•"/>
                </a:pPr>
                <a:r>
                  <a:rPr lang="vi-VN" altLang="vi-VN" sz="2400" dirty="0">
                    <a:solidFill>
                      <a:srgbClr val="5B9BD5">
                        <a:lumMod val="50000"/>
                      </a:srgbClr>
                    </a:solidFill>
                    <a:latin typeface="+mj-lt"/>
                  </a:rPr>
                  <a:t>Số tế bào con có được sau lần phân chia thứ sáu là: </a:t>
                </a:r>
                <a14:m>
                  <m:oMath xmlns:m="http://schemas.openxmlformats.org/officeDocument/2006/math">
                    <m:sSup>
                      <m:sSupPr>
                        <m:ctrlPr>
                          <a:rPr lang="vi-VN" altLang="vi-VN" sz="2400" b="1" i="1">
                            <a:solidFill>
                              <a:schemeClr val="accent1">
                                <a:lumMod val="50000"/>
                              </a:schemeClr>
                            </a:solidFill>
                            <a:latin typeface="+mj-lt"/>
                          </a:rPr>
                        </m:ctrlPr>
                      </m:sSupPr>
                      <m:e>
                        <m:r>
                          <a:rPr lang="vi-VN" altLang="vi-VN" sz="2400" b="1" i="1">
                            <a:solidFill>
                              <a:schemeClr val="accent1">
                                <a:lumMod val="50000"/>
                              </a:schemeClr>
                            </a:solidFill>
                            <a:latin typeface="+mj-lt"/>
                          </a:rPr>
                          <m:t>𝟐</m:t>
                        </m:r>
                      </m:e>
                      <m:sup>
                        <m:r>
                          <a:rPr lang="vi-VN" altLang="vi-VN" sz="2400" b="1" i="1">
                            <a:solidFill>
                              <a:schemeClr val="accent1">
                                <a:lumMod val="50000"/>
                              </a:schemeClr>
                            </a:solidFill>
                            <a:latin typeface="+mj-lt"/>
                          </a:rPr>
                          <m:t>6</m:t>
                        </m:r>
                      </m:sup>
                    </m:sSup>
                  </m:oMath>
                </a14:m>
                <a:r>
                  <a:rPr lang="vi-VN" altLang="vi-VN" sz="2400" dirty="0">
                    <a:solidFill>
                      <a:srgbClr val="5B9BD5">
                        <a:lumMod val="50000"/>
                      </a:srgbClr>
                    </a:solidFill>
                    <a:latin typeface="+mj-lt"/>
                  </a:rPr>
                  <a:t> = </a:t>
                </a:r>
                <a:r>
                  <a:rPr lang="vi-VN" altLang="vi-VN" sz="2400" b="1" dirty="0">
                    <a:solidFill>
                      <a:srgbClr val="5B9BD5">
                        <a:lumMod val="50000"/>
                      </a:srgbClr>
                    </a:solidFill>
                    <a:latin typeface="+mj-lt"/>
                  </a:rPr>
                  <a:t>64</a:t>
                </a:r>
                <a:r>
                  <a:rPr lang="vi-VN" altLang="vi-VN" sz="2400" dirty="0">
                    <a:solidFill>
                      <a:srgbClr val="5B9BD5">
                        <a:lumMod val="50000"/>
                      </a:srgbClr>
                    </a:solidFill>
                    <a:latin typeface="+mj-lt"/>
                  </a:rPr>
                  <a:t> tế bào.</a:t>
                </a:r>
                <a:endParaRPr lang="vi-VN" dirty="0">
                  <a:latin typeface="+mj-lt"/>
                </a:endParaRPr>
              </a:p>
            </p:txBody>
          </p:sp>
        </mc:Choice>
        <mc:Fallback>
          <p:sp>
            <p:nvSpPr>
              <p:cNvPr id="5" name="Rectangle 4"/>
              <p:cNvSpPr>
                <a:spLocks noRot="1" noChangeAspect="1" noMove="1" noResize="1" noEditPoints="1" noAdjustHandles="1" noChangeArrowheads="1" noChangeShapeType="1" noTextEdit="1"/>
              </p:cNvSpPr>
              <p:nvPr/>
            </p:nvSpPr>
            <p:spPr>
              <a:xfrm>
                <a:off x="931785" y="4526435"/>
                <a:ext cx="9679710" cy="1676228"/>
              </a:xfrm>
              <a:prstGeom prst="rect">
                <a:avLst/>
              </a:prstGeom>
              <a:blipFill rotWithShape="1">
                <a:blip r:embed="rId3"/>
                <a:stretch>
                  <a:fillRect l="-882" t="-2920" b="-8029"/>
                </a:stretch>
              </a:blipFill>
            </p:spPr>
            <p:txBody>
              <a:bodyPr/>
              <a:lstStyle/>
              <a:p>
                <a:r>
                  <a:rPr lang="en-US">
                    <a:noFill/>
                  </a:rPr>
                  <a:t> </a:t>
                </a:r>
              </a:p>
            </p:txBody>
          </p:sp>
        </mc:Fallback>
      </mc:AlternateContent>
      <p:cxnSp>
        <p:nvCxnSpPr>
          <p:cNvPr id="6" name="Straight Connector 5"/>
          <p:cNvCxnSpPr/>
          <p:nvPr/>
        </p:nvCxnSpPr>
        <p:spPr>
          <a:xfrm>
            <a:off x="2820201" y="958365"/>
            <a:ext cx="1453416" cy="416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855043" y="1309036"/>
            <a:ext cx="3177942" cy="38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86326" y="1920360"/>
            <a:ext cx="1290918" cy="461665"/>
          </a:xfrm>
          <a:prstGeom prst="rect">
            <a:avLst/>
          </a:prstGeom>
          <a:noFill/>
        </p:spPr>
        <p:txBody>
          <a:bodyPr wrap="square" rtlCol="0">
            <a:spAutoFit/>
          </a:bodyPr>
          <a:lstStyle/>
          <a:p>
            <a:r>
              <a:rPr lang="en-US" sz="2400" dirty="0" err="1" smtClean="0">
                <a:solidFill>
                  <a:srgbClr val="FF0000"/>
                </a:solidFill>
                <a:latin typeface="Times New Roman" pitchFamily="18" charset="0"/>
                <a:cs typeface="Times New Roman" pitchFamily="18" charset="0"/>
              </a:rPr>
              <a:t>Giải</a:t>
            </a:r>
            <a:r>
              <a:rPr lang="en-US" sz="2400" dirty="0" smtClean="0">
                <a:solidFill>
                  <a:srgbClr val="FF0000"/>
                </a:solidFill>
                <a:latin typeface="Times New Roman" pitchFamily="18" charset="0"/>
                <a:cs typeface="Times New Roman" pitchFamily="18" charset="0"/>
              </a:rPr>
              <a:t>: </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436446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3415553" y="712480"/>
            <a:ext cx="4149708" cy="2829041"/>
          </a:xfrm>
          <a:prstGeom prst="rect">
            <a:avLst/>
          </a:prstGeom>
        </p:spPr>
      </p:pic>
      <p:sp>
        <p:nvSpPr>
          <p:cNvPr id="4" name="Rectangle 3"/>
          <p:cNvSpPr/>
          <p:nvPr/>
        </p:nvSpPr>
        <p:spPr>
          <a:xfrm>
            <a:off x="-1" y="3323292"/>
            <a:ext cx="6212249" cy="1785104"/>
          </a:xfrm>
          <a:prstGeom prst="rect">
            <a:avLst/>
          </a:prstGeom>
        </p:spPr>
        <p:txBody>
          <a:bodyPr wrap="square">
            <a:spAutoFit/>
          </a:bodyPr>
          <a:lstStyle/>
          <a:p>
            <a:r>
              <a:rPr lang="vi-VN" sz="2200" u="sng" dirty="0">
                <a:solidFill>
                  <a:srgbClr val="FF0000"/>
                </a:solidFill>
                <a:latin typeface="+mj-lt"/>
              </a:rPr>
              <a:t>Bài làm:</a:t>
            </a:r>
          </a:p>
          <a:p>
            <a:r>
              <a:rPr lang="vi-VN" sz="2200" dirty="0">
                <a:solidFill>
                  <a:srgbClr val="FF0000"/>
                </a:solidFill>
                <a:latin typeface="+mj-lt"/>
              </a:rPr>
              <a:t>a) </a:t>
            </a:r>
            <a:r>
              <a:rPr lang="vi-VN" sz="2200" dirty="0">
                <a:solidFill>
                  <a:schemeClr val="accent1">
                    <a:lumMod val="50000"/>
                  </a:schemeClr>
                </a:solidFill>
                <a:latin typeface="+mj-lt"/>
              </a:rPr>
              <a:t>Ở trường hợp a, Huy dùng 3 que tăm để xếp được 1 hình.</a:t>
            </a:r>
          </a:p>
          <a:p>
            <a:r>
              <a:rPr lang="vi-VN" sz="2200" dirty="0">
                <a:solidFill>
                  <a:schemeClr val="accent1">
                    <a:lumMod val="50000"/>
                  </a:schemeClr>
                </a:solidFill>
                <a:latin typeface="+mj-lt"/>
              </a:rPr>
              <a:t>Vậy với 36 que tăm thì Huy xếp được số hình là: </a:t>
            </a:r>
            <a:r>
              <a:rPr lang="vi-VN" sz="2200" dirty="0">
                <a:solidFill>
                  <a:schemeClr val="accent2">
                    <a:lumMod val="50000"/>
                  </a:schemeClr>
                </a:solidFill>
                <a:latin typeface="+mj-lt"/>
              </a:rPr>
              <a:t>36 : 3 = 12</a:t>
            </a:r>
            <a:r>
              <a:rPr lang="vi-VN" sz="2200" dirty="0">
                <a:solidFill>
                  <a:schemeClr val="accent1">
                    <a:lumMod val="50000"/>
                  </a:schemeClr>
                </a:solidFill>
                <a:latin typeface="+mj-lt"/>
              </a:rPr>
              <a:t> hình</a:t>
            </a:r>
            <a:r>
              <a:rPr lang="vi-VN" sz="2200" dirty="0" smtClean="0">
                <a:solidFill>
                  <a:schemeClr val="accent1">
                    <a:lumMod val="50000"/>
                  </a:schemeClr>
                </a:solidFill>
                <a:latin typeface="+mj-lt"/>
              </a:rPr>
              <a:t>.</a:t>
            </a:r>
            <a:endParaRPr lang="vi-VN" sz="2200" dirty="0">
              <a:solidFill>
                <a:schemeClr val="accent1">
                  <a:lumMod val="50000"/>
                </a:schemeClr>
              </a:solidFill>
              <a:latin typeface="+mj-lt"/>
            </a:endParaRPr>
          </a:p>
        </p:txBody>
      </p:sp>
      <p:sp>
        <p:nvSpPr>
          <p:cNvPr id="5" name="Rectangle 4"/>
          <p:cNvSpPr/>
          <p:nvPr/>
        </p:nvSpPr>
        <p:spPr>
          <a:xfrm>
            <a:off x="486673" y="117852"/>
            <a:ext cx="10381673" cy="769441"/>
          </a:xfrm>
          <a:prstGeom prst="rect">
            <a:avLst/>
          </a:prstGeom>
        </p:spPr>
        <p:txBody>
          <a:bodyPr wrap="square">
            <a:spAutoFit/>
          </a:bodyPr>
          <a:lstStyle/>
          <a:p>
            <a:r>
              <a:rPr lang="en-US" sz="2200" b="1" i="1" dirty="0" smtClean="0">
                <a:solidFill>
                  <a:srgbClr val="FF0000"/>
                </a:solidFill>
                <a:latin typeface="Times New Roman" pitchFamily="18" charset="0"/>
                <a:cs typeface="Times New Roman" pitchFamily="18" charset="0"/>
              </a:rPr>
              <a:t>5) </a:t>
            </a:r>
            <a:r>
              <a:rPr lang="vi-VN" sz="2200" b="1" i="1" dirty="0" smtClean="0">
                <a:solidFill>
                  <a:srgbClr val="FF0000"/>
                </a:solidFill>
                <a:latin typeface="Times New Roman" pitchFamily="18" charset="0"/>
                <a:cs typeface="Times New Roman" pitchFamily="18" charset="0"/>
              </a:rPr>
              <a:t> </a:t>
            </a:r>
            <a:r>
              <a:rPr lang="vi-VN" sz="2200" b="1" i="1" dirty="0" smtClean="0">
                <a:solidFill>
                  <a:schemeClr val="accent1">
                    <a:lumMod val="50000"/>
                  </a:schemeClr>
                </a:solidFill>
                <a:latin typeface="Times New Roman" pitchFamily="18" charset="0"/>
                <a:cs typeface="Times New Roman" pitchFamily="18" charset="0"/>
              </a:rPr>
              <a:t>Huy </a:t>
            </a:r>
            <a:r>
              <a:rPr lang="vi-VN" sz="2200" b="1" i="1" dirty="0">
                <a:solidFill>
                  <a:schemeClr val="accent1">
                    <a:lumMod val="50000"/>
                  </a:schemeClr>
                </a:solidFill>
                <a:latin typeface="Times New Roman" pitchFamily="18" charset="0"/>
                <a:cs typeface="Times New Roman" pitchFamily="18" charset="0"/>
              </a:rPr>
              <a:t>chơi trò xếp 36 que tăm thành những hình giống nhau như các hình dưới đây. Trong mỗi trường hợp a, b, c, d, Huy xếp được bao nhiêu hình như vậy? </a:t>
            </a:r>
            <a:endParaRPr lang="vi-VN" sz="2200" b="1" i="1" dirty="0">
              <a:solidFill>
                <a:schemeClr val="accent1">
                  <a:lumMod val="50000"/>
                </a:schemeClr>
              </a:solidFill>
              <a:effectLst/>
              <a:latin typeface="Times New Roman" pitchFamily="18" charset="0"/>
              <a:cs typeface="Times New Roman" pitchFamily="18" charset="0"/>
            </a:endParaRPr>
          </a:p>
        </p:txBody>
      </p:sp>
      <p:sp>
        <p:nvSpPr>
          <p:cNvPr id="2" name="Rectangle 1"/>
          <p:cNvSpPr/>
          <p:nvPr/>
        </p:nvSpPr>
        <p:spPr>
          <a:xfrm>
            <a:off x="-1" y="5105845"/>
            <a:ext cx="6096000" cy="1446550"/>
          </a:xfrm>
          <a:prstGeom prst="rect">
            <a:avLst/>
          </a:prstGeom>
        </p:spPr>
        <p:txBody>
          <a:bodyPr>
            <a:spAutoFit/>
          </a:bodyPr>
          <a:lstStyle/>
          <a:p>
            <a:pPr lvl="0"/>
            <a:r>
              <a:rPr lang="vi-VN" sz="2200" dirty="0">
                <a:solidFill>
                  <a:srgbClr val="FF0000"/>
                </a:solidFill>
                <a:latin typeface="+mj-lt"/>
              </a:rPr>
              <a:t>b)</a:t>
            </a:r>
            <a:r>
              <a:rPr lang="vi-VN" sz="2200" dirty="0">
                <a:solidFill>
                  <a:srgbClr val="5B9BD5">
                    <a:lumMod val="50000"/>
                  </a:srgbClr>
                </a:solidFill>
                <a:latin typeface="+mj-lt"/>
              </a:rPr>
              <a:t> Ở trường hợp b, Huy dùng </a:t>
            </a:r>
            <a:r>
              <a:rPr lang="vi-VN" sz="2200" dirty="0" smtClean="0">
                <a:solidFill>
                  <a:srgbClr val="5B9BD5">
                    <a:lumMod val="50000"/>
                  </a:srgbClr>
                </a:solidFill>
                <a:latin typeface="+mj-lt"/>
              </a:rPr>
              <a:t>4 </a:t>
            </a:r>
            <a:r>
              <a:rPr lang="vi-VN" sz="2200" dirty="0">
                <a:solidFill>
                  <a:srgbClr val="5B9BD5">
                    <a:lumMod val="50000"/>
                  </a:srgbClr>
                </a:solidFill>
                <a:latin typeface="+mj-lt"/>
              </a:rPr>
              <a:t>que tăm để xếp được 1 hình.</a:t>
            </a:r>
          </a:p>
          <a:p>
            <a:pPr lvl="0"/>
            <a:r>
              <a:rPr lang="vi-VN" sz="2200" dirty="0">
                <a:solidFill>
                  <a:srgbClr val="5B9BD5">
                    <a:lumMod val="50000"/>
                  </a:srgbClr>
                </a:solidFill>
                <a:latin typeface="+mj-lt"/>
              </a:rPr>
              <a:t>Vậy với 36 que tăm thì Huy xếp được số hình là: </a:t>
            </a:r>
            <a:r>
              <a:rPr lang="vi-VN" sz="2200" dirty="0">
                <a:solidFill>
                  <a:schemeClr val="accent2">
                    <a:lumMod val="50000"/>
                  </a:schemeClr>
                </a:solidFill>
                <a:latin typeface="+mj-lt"/>
              </a:rPr>
              <a:t>36 : 4 = 9</a:t>
            </a:r>
            <a:r>
              <a:rPr lang="vi-VN" sz="2200" dirty="0">
                <a:solidFill>
                  <a:srgbClr val="5B9BD5">
                    <a:lumMod val="50000"/>
                  </a:srgbClr>
                </a:solidFill>
                <a:latin typeface="+mj-lt"/>
              </a:rPr>
              <a:t> hình</a:t>
            </a:r>
            <a:r>
              <a:rPr lang="vi-VN" sz="2200" dirty="0" smtClean="0">
                <a:solidFill>
                  <a:srgbClr val="5B9BD5">
                    <a:lumMod val="50000"/>
                  </a:srgbClr>
                </a:solidFill>
                <a:latin typeface="+mj-lt"/>
              </a:rPr>
              <a:t>.</a:t>
            </a:r>
            <a:endParaRPr lang="vi-VN" sz="2200" dirty="0">
              <a:solidFill>
                <a:srgbClr val="5B9BD5">
                  <a:lumMod val="50000"/>
                </a:srgbClr>
              </a:solidFill>
              <a:latin typeface="+mj-lt"/>
            </a:endParaRPr>
          </a:p>
        </p:txBody>
      </p:sp>
      <p:sp>
        <p:nvSpPr>
          <p:cNvPr id="6" name="Rectangle 5"/>
          <p:cNvSpPr/>
          <p:nvPr/>
        </p:nvSpPr>
        <p:spPr>
          <a:xfrm>
            <a:off x="6212248" y="3659295"/>
            <a:ext cx="6096000" cy="1446550"/>
          </a:xfrm>
          <a:prstGeom prst="rect">
            <a:avLst/>
          </a:prstGeom>
        </p:spPr>
        <p:txBody>
          <a:bodyPr>
            <a:spAutoFit/>
          </a:bodyPr>
          <a:lstStyle/>
          <a:p>
            <a:pPr lvl="0"/>
            <a:r>
              <a:rPr lang="vi-VN" sz="2200" dirty="0">
                <a:solidFill>
                  <a:srgbClr val="FF0000"/>
                </a:solidFill>
                <a:latin typeface="+mj-lt"/>
              </a:rPr>
              <a:t>c)</a:t>
            </a:r>
            <a:r>
              <a:rPr lang="vi-VN" sz="2200" dirty="0">
                <a:solidFill>
                  <a:srgbClr val="5B9BD5">
                    <a:lumMod val="50000"/>
                  </a:srgbClr>
                </a:solidFill>
                <a:latin typeface="+mj-lt"/>
              </a:rPr>
              <a:t> Ở trường hợp c, Huy dùng 9 que tăm để xếp được 1 hình.</a:t>
            </a:r>
          </a:p>
          <a:p>
            <a:pPr lvl="0"/>
            <a:r>
              <a:rPr lang="vi-VN" sz="2200" dirty="0">
                <a:solidFill>
                  <a:srgbClr val="5B9BD5">
                    <a:lumMod val="50000"/>
                  </a:srgbClr>
                </a:solidFill>
                <a:latin typeface="+mj-lt"/>
              </a:rPr>
              <a:t>Vậy với 36 que tăm thì Huy xếp được số hình là: </a:t>
            </a:r>
            <a:r>
              <a:rPr lang="vi-VN" sz="2200" dirty="0">
                <a:solidFill>
                  <a:schemeClr val="accent2">
                    <a:lumMod val="50000"/>
                  </a:schemeClr>
                </a:solidFill>
                <a:latin typeface="+mj-lt"/>
              </a:rPr>
              <a:t>36 : 9 = 4</a:t>
            </a:r>
            <a:r>
              <a:rPr lang="vi-VN" sz="2200" dirty="0">
                <a:solidFill>
                  <a:srgbClr val="5B9BD5">
                    <a:lumMod val="50000"/>
                  </a:srgbClr>
                </a:solidFill>
                <a:latin typeface="+mj-lt"/>
              </a:rPr>
              <a:t> hình</a:t>
            </a:r>
            <a:r>
              <a:rPr lang="vi-VN" sz="2200" dirty="0" smtClean="0">
                <a:solidFill>
                  <a:srgbClr val="5B9BD5">
                    <a:lumMod val="50000"/>
                  </a:srgbClr>
                </a:solidFill>
                <a:latin typeface="+mj-lt"/>
              </a:rPr>
              <a:t>.</a:t>
            </a:r>
            <a:endParaRPr lang="vi-VN" sz="2200" dirty="0">
              <a:solidFill>
                <a:srgbClr val="5B9BD5">
                  <a:lumMod val="50000"/>
                </a:srgbClr>
              </a:solidFill>
              <a:latin typeface="+mj-lt"/>
            </a:endParaRPr>
          </a:p>
        </p:txBody>
      </p:sp>
      <p:sp>
        <p:nvSpPr>
          <p:cNvPr id="8" name="Rectangle 7"/>
          <p:cNvSpPr/>
          <p:nvPr/>
        </p:nvSpPr>
        <p:spPr>
          <a:xfrm>
            <a:off x="6212248" y="5274999"/>
            <a:ext cx="6096000" cy="1446550"/>
          </a:xfrm>
          <a:prstGeom prst="rect">
            <a:avLst/>
          </a:prstGeom>
        </p:spPr>
        <p:txBody>
          <a:bodyPr>
            <a:spAutoFit/>
          </a:bodyPr>
          <a:lstStyle/>
          <a:p>
            <a:pPr lvl="0"/>
            <a:r>
              <a:rPr lang="vi-VN" sz="2200" dirty="0">
                <a:solidFill>
                  <a:srgbClr val="FF0000"/>
                </a:solidFill>
                <a:latin typeface="+mj-lt"/>
              </a:rPr>
              <a:t>d)</a:t>
            </a:r>
            <a:r>
              <a:rPr lang="vi-VN" sz="2200" dirty="0">
                <a:solidFill>
                  <a:srgbClr val="5B9BD5">
                    <a:lumMod val="50000"/>
                  </a:srgbClr>
                </a:solidFill>
                <a:latin typeface="+mj-lt"/>
              </a:rPr>
              <a:t> Ở trường hợp d, Huy dùng 12 que tăm để xếp được 1 hình.</a:t>
            </a:r>
          </a:p>
          <a:p>
            <a:pPr lvl="0"/>
            <a:r>
              <a:rPr lang="vi-VN" sz="2200" dirty="0">
                <a:solidFill>
                  <a:srgbClr val="5B9BD5">
                    <a:lumMod val="50000"/>
                  </a:srgbClr>
                </a:solidFill>
                <a:latin typeface="+mj-lt"/>
              </a:rPr>
              <a:t>Vậy với 36 que tăm thì Huy xếp được số hình là: </a:t>
            </a:r>
            <a:r>
              <a:rPr lang="vi-VN" sz="2200" dirty="0">
                <a:solidFill>
                  <a:schemeClr val="accent2">
                    <a:lumMod val="50000"/>
                  </a:schemeClr>
                </a:solidFill>
                <a:latin typeface="+mj-lt"/>
              </a:rPr>
              <a:t>36 : 12 = 3</a:t>
            </a:r>
            <a:r>
              <a:rPr lang="vi-VN" sz="2200" dirty="0">
                <a:solidFill>
                  <a:srgbClr val="5B9BD5">
                    <a:lumMod val="50000"/>
                  </a:srgbClr>
                </a:solidFill>
                <a:latin typeface="+mj-lt"/>
              </a:rPr>
              <a:t> hình</a:t>
            </a:r>
          </a:p>
        </p:txBody>
      </p:sp>
    </p:spTree>
    <p:extLst>
      <p:ext uri="{BB962C8B-B14F-4D97-AF65-F5344CB8AC3E}">
        <p14:creationId xmlns:p14="http://schemas.microsoft.com/office/powerpoint/2010/main" val="2260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6"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extLst>
              <p:ext uri="{D42A27DB-BD31-4B8C-83A1-F6EECF244321}">
                <p14:modId xmlns:p14="http://schemas.microsoft.com/office/powerpoint/2010/main" val="951934855"/>
              </p:ext>
            </p:extLst>
          </p:nvPr>
        </p:nvGraphicFramePr>
        <p:xfrm>
          <a:off x="1097281" y="789271"/>
          <a:ext cx="8662736" cy="3228117"/>
        </p:xfrm>
        <a:graphic>
          <a:graphicData uri="http://schemas.openxmlformats.org/drawingml/2006/table">
            <a:tbl>
              <a:tblPr>
                <a:tableStyleId>{073A0DAA-6AF3-43AB-8588-CEC1D06C72B9}</a:tableStyleId>
              </a:tblPr>
              <a:tblGrid>
                <a:gridCol w="2165684">
                  <a:extLst>
                    <a:ext uri="{9D8B030D-6E8A-4147-A177-3AD203B41FA5}">
                      <a16:colId xmlns="" xmlns:a16="http://schemas.microsoft.com/office/drawing/2014/main" val="496871396"/>
                    </a:ext>
                  </a:extLst>
                </a:gridCol>
                <a:gridCol w="2165684">
                  <a:extLst>
                    <a:ext uri="{9D8B030D-6E8A-4147-A177-3AD203B41FA5}">
                      <a16:colId xmlns="" xmlns:a16="http://schemas.microsoft.com/office/drawing/2014/main" val="2069069254"/>
                    </a:ext>
                  </a:extLst>
                </a:gridCol>
                <a:gridCol w="2165684">
                  <a:extLst>
                    <a:ext uri="{9D8B030D-6E8A-4147-A177-3AD203B41FA5}">
                      <a16:colId xmlns="" xmlns:a16="http://schemas.microsoft.com/office/drawing/2014/main" val="1645686599"/>
                    </a:ext>
                  </a:extLst>
                </a:gridCol>
                <a:gridCol w="2165684">
                  <a:extLst>
                    <a:ext uri="{9D8B030D-6E8A-4147-A177-3AD203B41FA5}">
                      <a16:colId xmlns="" xmlns:a16="http://schemas.microsoft.com/office/drawing/2014/main" val="1853313221"/>
                    </a:ext>
                  </a:extLst>
                </a:gridCol>
              </a:tblGrid>
              <a:tr h="473885">
                <a:tc>
                  <a:txBody>
                    <a:bodyPr/>
                    <a:lstStyle/>
                    <a:p>
                      <a:pPr algn="ctr" fontAlgn="t"/>
                      <a:r>
                        <a:rPr lang="vi-VN" sz="2200" b="1" dirty="0">
                          <a:solidFill>
                            <a:srgbClr val="FF0000"/>
                          </a:solidFill>
                          <a:effectLst/>
                          <a:latin typeface="Bahnschrift SemiBold Condensed" panose="020B0502040204020203" pitchFamily="34" charset="0"/>
                        </a:rPr>
                        <a:t>a</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8</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24</a:t>
                      </a:r>
                    </a:p>
                  </a:txBody>
                  <a:tcPr marL="31750" marR="31750" marT="31750" marB="31750"/>
                </a:tc>
                <a:tc>
                  <a:txBody>
                    <a:bodyPr/>
                    <a:lstStyle/>
                    <a:p>
                      <a:pPr algn="ctr" fontAlgn="t"/>
                      <a:r>
                        <a:rPr lang="vi-VN" sz="2200" b="1">
                          <a:solidFill>
                            <a:srgbClr val="FF0000"/>
                          </a:solidFill>
                          <a:effectLst/>
                          <a:latin typeface="Bahnschrift SemiBold Condensed" panose="020B0502040204020203" pitchFamily="34" charset="0"/>
                        </a:rPr>
                        <a:t>140</a:t>
                      </a:r>
                    </a:p>
                  </a:txBody>
                  <a:tcPr marL="31750" marR="31750" marT="31750" marB="31750"/>
                </a:tc>
                <a:extLst>
                  <a:ext uri="{0D108BD9-81ED-4DB2-BD59-A6C34878D82A}">
                    <a16:rowId xmlns="" xmlns:a16="http://schemas.microsoft.com/office/drawing/2014/main" val="1010062423"/>
                  </a:ext>
                </a:extLst>
              </a:tr>
              <a:tr h="473885">
                <a:tc>
                  <a:txBody>
                    <a:bodyPr/>
                    <a:lstStyle/>
                    <a:p>
                      <a:pPr algn="ctr" fontAlgn="t"/>
                      <a:r>
                        <a:rPr lang="vi-VN" sz="2200" b="1">
                          <a:solidFill>
                            <a:srgbClr val="FF0000"/>
                          </a:solidFill>
                          <a:effectLst/>
                          <a:latin typeface="Bahnschrift SemiBold Condensed" panose="020B0502040204020203" pitchFamily="34" charset="0"/>
                        </a:rPr>
                        <a:t>b</a:t>
                      </a:r>
                    </a:p>
                  </a:txBody>
                  <a:tcPr marL="31750" marR="31750" marT="31750" marB="31750"/>
                </a:tc>
                <a:tc>
                  <a:txBody>
                    <a:bodyPr/>
                    <a:lstStyle/>
                    <a:p>
                      <a:pPr algn="ctr" fontAlgn="t"/>
                      <a:r>
                        <a:rPr lang="vi-VN" sz="2200" b="1">
                          <a:solidFill>
                            <a:srgbClr val="FF0000"/>
                          </a:solidFill>
                          <a:effectLst/>
                          <a:latin typeface="Bahnschrift SemiBold Condensed" panose="020B0502040204020203" pitchFamily="34" charset="0"/>
                        </a:rPr>
                        <a:t>10</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28</a:t>
                      </a:r>
                    </a:p>
                  </a:txBody>
                  <a:tcPr marL="31750" marR="31750" marT="31750" marB="31750"/>
                </a:tc>
                <a:tc>
                  <a:txBody>
                    <a:bodyPr/>
                    <a:lstStyle/>
                    <a:p>
                      <a:pPr algn="ctr" fontAlgn="t"/>
                      <a:r>
                        <a:rPr lang="vi-VN" sz="2200" b="1" dirty="0">
                          <a:solidFill>
                            <a:srgbClr val="FF0000"/>
                          </a:solidFill>
                          <a:effectLst/>
                          <a:latin typeface="Bahnschrift SemiBold Condensed" panose="020B0502040204020203" pitchFamily="34" charset="0"/>
                        </a:rPr>
                        <a:t>60</a:t>
                      </a:r>
                    </a:p>
                  </a:txBody>
                  <a:tcPr marL="31750" marR="31750" marT="31750" marB="31750"/>
                </a:tc>
                <a:extLst>
                  <a:ext uri="{0D108BD9-81ED-4DB2-BD59-A6C34878D82A}">
                    <a16:rowId xmlns="" xmlns:a16="http://schemas.microsoft.com/office/drawing/2014/main" val="2860745339"/>
                  </a:ext>
                </a:extLst>
              </a:tr>
              <a:tr h="473885">
                <a:tc>
                  <a:txBody>
                    <a:bodyPr/>
                    <a:lstStyle/>
                    <a:p>
                      <a:pPr algn="ctr" fontAlgn="t"/>
                      <a:r>
                        <a:rPr lang="vi-VN" sz="2200" b="1">
                          <a:solidFill>
                            <a:srgbClr val="FF0000"/>
                          </a:solidFill>
                          <a:effectLst/>
                          <a:latin typeface="Bahnschrift SemiBold Condensed" panose="020B0502040204020203" pitchFamily="34" charset="0"/>
                        </a:rPr>
                        <a:t>ƯCLN(a, b)</a:t>
                      </a:r>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tc>
                  <a:txBody>
                    <a:bodyPr/>
                    <a:lstStyle/>
                    <a:p>
                      <a:endParaRPr lang="en-US"/>
                    </a:p>
                  </a:txBody>
                  <a:tcPr marL="31750" marR="31750" marT="31750" marB="31750"/>
                </a:tc>
                <a:extLst>
                  <a:ext uri="{0D108BD9-81ED-4DB2-BD59-A6C34878D82A}">
                    <a16:rowId xmlns="" xmlns:a16="http://schemas.microsoft.com/office/drawing/2014/main" val="1329945300"/>
                  </a:ext>
                </a:extLst>
              </a:tr>
              <a:tr h="473885">
                <a:tc>
                  <a:txBody>
                    <a:bodyPr/>
                    <a:lstStyle/>
                    <a:p>
                      <a:pPr algn="ctr" fontAlgn="t"/>
                      <a:r>
                        <a:rPr lang="vi-VN" sz="2200" b="1" dirty="0">
                          <a:solidFill>
                            <a:srgbClr val="FF0000"/>
                          </a:solidFill>
                          <a:effectLst/>
                          <a:latin typeface="Bahnschrift SemiBold Condensed" panose="020B0502040204020203" pitchFamily="34" charset="0"/>
                        </a:rPr>
                        <a:t>BCNN(a, b)</a:t>
                      </a:r>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tc>
                  <a:txBody>
                    <a:bodyPr/>
                    <a:lstStyle/>
                    <a:p>
                      <a:endParaRPr lang="en-US"/>
                    </a:p>
                  </a:txBody>
                  <a:tcPr marL="31750" marR="31750" marT="31750" marB="31750"/>
                </a:tc>
                <a:extLst>
                  <a:ext uri="{0D108BD9-81ED-4DB2-BD59-A6C34878D82A}">
                    <a16:rowId xmlns="" xmlns:a16="http://schemas.microsoft.com/office/drawing/2014/main" val="1886067310"/>
                  </a:ext>
                </a:extLst>
              </a:tr>
              <a:tr h="858692">
                <a:tc>
                  <a:txBody>
                    <a:bodyPr/>
                    <a:lstStyle/>
                    <a:p>
                      <a:pPr algn="ctr" fontAlgn="t"/>
                      <a:r>
                        <a:rPr lang="vi-VN" sz="2200" b="1" dirty="0">
                          <a:solidFill>
                            <a:srgbClr val="FF0000"/>
                          </a:solidFill>
                          <a:effectLst/>
                          <a:latin typeface="Bahnschrift SemiBold Condensed" panose="020B0502040204020203" pitchFamily="34" charset="0"/>
                        </a:rPr>
                        <a:t>ƯCLN(a, b) . BCNN(a, b)</a:t>
                      </a:r>
                    </a:p>
                  </a:txBody>
                  <a:tcPr marL="31750" marR="31750" marT="31750" marB="31750"/>
                </a:tc>
                <a:tc>
                  <a:txBody>
                    <a:bodyPr/>
                    <a:lstStyle/>
                    <a:p>
                      <a:endParaRPr lang="vi-VN"/>
                    </a:p>
                  </a:txBody>
                  <a:tcPr marL="31750" marR="31750" marT="31750" marB="31750"/>
                </a:tc>
                <a:tc>
                  <a:txBody>
                    <a:bodyPr/>
                    <a:lstStyle/>
                    <a:p>
                      <a:endParaRPr lang="vi-VN"/>
                    </a:p>
                  </a:txBody>
                  <a:tcPr marL="31750" marR="31750" marT="31750" marB="31750"/>
                </a:tc>
                <a:tc>
                  <a:txBody>
                    <a:bodyPr/>
                    <a:lstStyle/>
                    <a:p>
                      <a:endParaRPr lang="en-US"/>
                    </a:p>
                  </a:txBody>
                  <a:tcPr marL="31750" marR="31750" marT="31750" marB="31750"/>
                </a:tc>
                <a:extLst>
                  <a:ext uri="{0D108BD9-81ED-4DB2-BD59-A6C34878D82A}">
                    <a16:rowId xmlns="" xmlns:a16="http://schemas.microsoft.com/office/drawing/2014/main" val="3292140138"/>
                  </a:ext>
                </a:extLst>
              </a:tr>
              <a:tr h="473885">
                <a:tc>
                  <a:txBody>
                    <a:bodyPr/>
                    <a:lstStyle/>
                    <a:p>
                      <a:pPr algn="ctr" fontAlgn="t"/>
                      <a:r>
                        <a:rPr lang="vi-VN" sz="2200" b="1" dirty="0">
                          <a:solidFill>
                            <a:srgbClr val="FF0000"/>
                          </a:solidFill>
                          <a:effectLst/>
                          <a:latin typeface="Bahnschrift SemiBold Condensed" panose="020B0502040204020203" pitchFamily="34" charset="0"/>
                        </a:rPr>
                        <a:t>a.b</a:t>
                      </a:r>
                    </a:p>
                  </a:txBody>
                  <a:tcPr marL="31750" marR="31750" marT="31750" marB="31750"/>
                </a:tc>
                <a:tc>
                  <a:txBody>
                    <a:bodyPr/>
                    <a:lstStyle/>
                    <a:p>
                      <a:endParaRPr lang="vi-VN" dirty="0"/>
                    </a:p>
                  </a:txBody>
                  <a:tcPr marL="31750" marR="31750" marT="31750" marB="31750"/>
                </a:tc>
                <a:tc>
                  <a:txBody>
                    <a:bodyPr/>
                    <a:lstStyle/>
                    <a:p>
                      <a:endParaRPr lang="vi-VN"/>
                    </a:p>
                  </a:txBody>
                  <a:tcPr marL="31750" marR="31750" marT="31750" marB="31750"/>
                </a:tc>
                <a:tc>
                  <a:txBody>
                    <a:bodyPr/>
                    <a:lstStyle/>
                    <a:p>
                      <a:endParaRPr lang="en-US" dirty="0"/>
                    </a:p>
                  </a:txBody>
                  <a:tcPr marL="31750" marR="31750" marT="31750" marB="31750"/>
                </a:tc>
                <a:extLst>
                  <a:ext uri="{0D108BD9-81ED-4DB2-BD59-A6C34878D82A}">
                    <a16:rowId xmlns="" xmlns:a16="http://schemas.microsoft.com/office/drawing/2014/main" val="3232408027"/>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4283094760"/>
              </p:ext>
            </p:extLst>
          </p:nvPr>
        </p:nvGraphicFramePr>
        <p:xfrm>
          <a:off x="5445297" y="1737039"/>
          <a:ext cx="2165684" cy="2280347"/>
        </p:xfrm>
        <a:graphic>
          <a:graphicData uri="http://schemas.openxmlformats.org/drawingml/2006/table">
            <a:tbl>
              <a:tblPr>
                <a:tableStyleId>{073A0DAA-6AF3-43AB-8588-CEC1D06C72B9}</a:tableStyleId>
              </a:tblPr>
              <a:tblGrid>
                <a:gridCol w="2165684">
                  <a:extLst>
                    <a:ext uri="{9D8B030D-6E8A-4147-A177-3AD203B41FA5}">
                      <a16:colId xmlns="" xmlns:a16="http://schemas.microsoft.com/office/drawing/2014/main" val="4289625380"/>
                    </a:ext>
                  </a:extLst>
                </a:gridCol>
              </a:tblGrid>
              <a:tr h="473885">
                <a:tc>
                  <a:txBody>
                    <a:bodyPr/>
                    <a:lstStyle/>
                    <a:p>
                      <a:pPr algn="ctr" fontAlgn="t"/>
                      <a:r>
                        <a:rPr lang="vi-VN" sz="2200" b="1" dirty="0" smtClean="0">
                          <a:solidFill>
                            <a:schemeClr val="accent1">
                              <a:lumMod val="50000"/>
                            </a:schemeClr>
                          </a:solidFill>
                          <a:effectLst/>
                          <a:latin typeface="Bahnschrift SemiBold Condensed" panose="020B0502040204020203" pitchFamily="34" charset="0"/>
                        </a:rPr>
                        <a:t>4</a:t>
                      </a:r>
                      <a:endParaRPr lang="vi-VN" sz="2200" b="1" dirty="0">
                        <a:solidFill>
                          <a:schemeClr val="accent1">
                            <a:lumMod val="50000"/>
                          </a:schemeClr>
                        </a:solidFill>
                        <a:effectLst/>
                        <a:latin typeface="Bahnschrift SemiBold Condensed" panose="020B0502040204020203" pitchFamily="34" charset="0"/>
                      </a:endParaRPr>
                    </a:p>
                  </a:txBody>
                  <a:tcPr marL="31750" marR="31750" marT="31750" marB="31750"/>
                </a:tc>
                <a:extLst>
                  <a:ext uri="{0D108BD9-81ED-4DB2-BD59-A6C34878D82A}">
                    <a16:rowId xmlns="" xmlns:a16="http://schemas.microsoft.com/office/drawing/2014/main" val="291725894"/>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168</a:t>
                      </a:r>
                    </a:p>
                  </a:txBody>
                  <a:tcPr marL="31750" marR="31750" marT="31750" marB="31750"/>
                </a:tc>
                <a:extLst>
                  <a:ext uri="{0D108BD9-81ED-4DB2-BD59-A6C34878D82A}">
                    <a16:rowId xmlns="" xmlns:a16="http://schemas.microsoft.com/office/drawing/2014/main" val="1018896176"/>
                  </a:ext>
                </a:extLst>
              </a:tr>
              <a:tr h="858692">
                <a:tc>
                  <a:txBody>
                    <a:bodyPr/>
                    <a:lstStyle/>
                    <a:p>
                      <a:pPr algn="ctr" fontAlgn="t"/>
                      <a:r>
                        <a:rPr lang="vi-VN" sz="2200" b="1" dirty="0">
                          <a:solidFill>
                            <a:schemeClr val="accent1">
                              <a:lumMod val="50000"/>
                            </a:schemeClr>
                          </a:solidFill>
                          <a:effectLst/>
                          <a:latin typeface="Bahnschrift SemiBold Condensed" panose="020B0502040204020203" pitchFamily="34" charset="0"/>
                        </a:rPr>
                        <a:t>672</a:t>
                      </a:r>
                    </a:p>
                  </a:txBody>
                  <a:tcPr marL="31750" marR="31750" marT="31750" marB="31750"/>
                </a:tc>
                <a:extLst>
                  <a:ext uri="{0D108BD9-81ED-4DB2-BD59-A6C34878D82A}">
                    <a16:rowId xmlns="" xmlns:a16="http://schemas.microsoft.com/office/drawing/2014/main" val="3970068351"/>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672</a:t>
                      </a:r>
                    </a:p>
                  </a:txBody>
                  <a:tcPr marL="31750" marR="31750" marT="31750" marB="31750"/>
                </a:tc>
                <a:extLst>
                  <a:ext uri="{0D108BD9-81ED-4DB2-BD59-A6C34878D82A}">
                    <a16:rowId xmlns="" xmlns:a16="http://schemas.microsoft.com/office/drawing/2014/main" val="2338857764"/>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513509157"/>
              </p:ext>
            </p:extLst>
          </p:nvPr>
        </p:nvGraphicFramePr>
        <p:xfrm>
          <a:off x="3262965" y="1737039"/>
          <a:ext cx="2165684" cy="2280347"/>
        </p:xfrm>
        <a:graphic>
          <a:graphicData uri="http://schemas.openxmlformats.org/drawingml/2006/table">
            <a:tbl>
              <a:tblPr>
                <a:tableStyleId>{073A0DAA-6AF3-43AB-8588-CEC1D06C72B9}</a:tableStyleId>
              </a:tblPr>
              <a:tblGrid>
                <a:gridCol w="2165684">
                  <a:extLst>
                    <a:ext uri="{9D8B030D-6E8A-4147-A177-3AD203B41FA5}">
                      <a16:colId xmlns="" xmlns:a16="http://schemas.microsoft.com/office/drawing/2014/main" val="1462903972"/>
                    </a:ext>
                  </a:extLst>
                </a:gridCol>
              </a:tblGrid>
              <a:tr h="473885">
                <a:tc>
                  <a:txBody>
                    <a:bodyPr/>
                    <a:lstStyle/>
                    <a:p>
                      <a:pPr algn="ctr" fontAlgn="t"/>
                      <a:r>
                        <a:rPr lang="vi-VN" sz="2200" b="1" dirty="0" smtClean="0">
                          <a:solidFill>
                            <a:schemeClr val="accent1">
                              <a:lumMod val="50000"/>
                            </a:schemeClr>
                          </a:solidFill>
                          <a:effectLst/>
                          <a:latin typeface="Bahnschrift SemiBold Condensed" panose="020B0502040204020203" pitchFamily="34" charset="0"/>
                        </a:rPr>
                        <a:t>2</a:t>
                      </a:r>
                      <a:endParaRPr lang="vi-VN" sz="2200" b="1" dirty="0">
                        <a:solidFill>
                          <a:schemeClr val="accent1">
                            <a:lumMod val="50000"/>
                          </a:schemeClr>
                        </a:solidFill>
                        <a:effectLst/>
                        <a:latin typeface="Bahnschrift SemiBold Condensed" panose="020B0502040204020203" pitchFamily="34" charset="0"/>
                      </a:endParaRPr>
                    </a:p>
                  </a:txBody>
                  <a:tcPr marL="31750" marR="31750" marT="31750" marB="31750"/>
                </a:tc>
                <a:extLst>
                  <a:ext uri="{0D108BD9-81ED-4DB2-BD59-A6C34878D82A}">
                    <a16:rowId xmlns="" xmlns:a16="http://schemas.microsoft.com/office/drawing/2014/main" val="969755535"/>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40</a:t>
                      </a:r>
                    </a:p>
                  </a:txBody>
                  <a:tcPr marL="31750" marR="31750" marT="31750" marB="31750"/>
                </a:tc>
                <a:extLst>
                  <a:ext uri="{0D108BD9-81ED-4DB2-BD59-A6C34878D82A}">
                    <a16:rowId xmlns="" xmlns:a16="http://schemas.microsoft.com/office/drawing/2014/main" val="3795905691"/>
                  </a:ext>
                </a:extLst>
              </a:tr>
              <a:tr h="858692">
                <a:tc>
                  <a:txBody>
                    <a:bodyPr/>
                    <a:lstStyle/>
                    <a:p>
                      <a:pPr algn="ctr" fontAlgn="t"/>
                      <a:r>
                        <a:rPr lang="vi-VN" sz="2200" b="1" dirty="0">
                          <a:solidFill>
                            <a:schemeClr val="accent1">
                              <a:lumMod val="50000"/>
                            </a:schemeClr>
                          </a:solidFill>
                          <a:effectLst/>
                          <a:latin typeface="Bahnschrift SemiBold Condensed" panose="020B0502040204020203" pitchFamily="34" charset="0"/>
                        </a:rPr>
                        <a:t>80</a:t>
                      </a:r>
                    </a:p>
                  </a:txBody>
                  <a:tcPr marL="31750" marR="31750" marT="31750" marB="31750"/>
                </a:tc>
                <a:extLst>
                  <a:ext uri="{0D108BD9-81ED-4DB2-BD59-A6C34878D82A}">
                    <a16:rowId xmlns="" xmlns:a16="http://schemas.microsoft.com/office/drawing/2014/main" val="1959834637"/>
                  </a:ext>
                </a:extLst>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80</a:t>
                      </a:r>
                    </a:p>
                  </a:txBody>
                  <a:tcPr marL="31750" marR="31750" marT="31750" marB="31750"/>
                </a:tc>
                <a:extLst>
                  <a:ext uri="{0D108BD9-81ED-4DB2-BD59-A6C34878D82A}">
                    <a16:rowId xmlns="" xmlns:a16="http://schemas.microsoft.com/office/drawing/2014/main" val="1073468549"/>
                  </a:ext>
                </a:extLst>
              </a:tr>
            </a:tbl>
          </a:graphicData>
        </a:graphic>
      </p:graphicFrame>
      <p:sp>
        <p:nvSpPr>
          <p:cNvPr id="2" name="Rectangle 1"/>
          <p:cNvSpPr/>
          <p:nvPr/>
        </p:nvSpPr>
        <p:spPr>
          <a:xfrm>
            <a:off x="2596266" y="5551833"/>
            <a:ext cx="4285147" cy="461665"/>
          </a:xfrm>
          <a:prstGeom prst="rect">
            <a:avLst/>
          </a:prstGeom>
        </p:spPr>
        <p:txBody>
          <a:bodyPr wrap="none">
            <a:spAutoFit/>
          </a:bodyPr>
          <a:lstStyle/>
          <a:p>
            <a:pPr algn="ctr" fontAlgn="t"/>
            <a:r>
              <a:rPr lang="vi-VN" sz="2400" b="1" dirty="0">
                <a:solidFill>
                  <a:schemeClr val="accent1">
                    <a:lumMod val="50000"/>
                  </a:schemeClr>
                </a:solidFill>
                <a:latin typeface="+mj-lt"/>
              </a:rPr>
              <a:t>ƯCLN(a, b) . BCNN(a, b</a:t>
            </a:r>
            <a:r>
              <a:rPr lang="vi-VN" sz="2400" b="1" dirty="0" smtClean="0">
                <a:solidFill>
                  <a:schemeClr val="accent1">
                    <a:lumMod val="50000"/>
                  </a:schemeClr>
                </a:solidFill>
                <a:latin typeface="+mj-lt"/>
              </a:rPr>
              <a:t>) = a.b</a:t>
            </a:r>
            <a:endParaRPr lang="vi-VN" sz="2400" b="1" dirty="0">
              <a:solidFill>
                <a:schemeClr val="accent1">
                  <a:lumMod val="50000"/>
                </a:schemeClr>
              </a:solidFill>
              <a:latin typeface="+mj-lt"/>
            </a:endParaRPr>
          </a:p>
        </p:txBody>
      </p:sp>
      <p:sp>
        <p:nvSpPr>
          <p:cNvPr id="3" name="TextBox 2"/>
          <p:cNvSpPr txBox="1"/>
          <p:nvPr/>
        </p:nvSpPr>
        <p:spPr>
          <a:xfrm>
            <a:off x="669701" y="34275"/>
            <a:ext cx="4145687" cy="430887"/>
          </a:xfrm>
          <a:prstGeom prst="rect">
            <a:avLst/>
          </a:prstGeom>
        </p:spPr>
        <p:txBody>
          <a:bodyPr wrap="square">
            <a:spAutoFit/>
          </a:bodyPr>
          <a:lstStyle>
            <a:defPPr>
              <a:defRPr lang="vi-VN"/>
            </a:defPPr>
            <a:lvl1pPr>
              <a:defRPr sz="2200" b="1" i="1">
                <a:solidFill>
                  <a:srgbClr val="FF0000"/>
                </a:solidFill>
                <a:latin typeface="Times New Roman" pitchFamily="18" charset="0"/>
                <a:cs typeface="Times New Roman" pitchFamily="18" charset="0"/>
              </a:defRPr>
            </a:lvl1pPr>
          </a:lstStyle>
          <a:p>
            <a:r>
              <a:rPr lang="en-US" dirty="0"/>
              <a:t>6. a</a:t>
            </a:r>
            <a:r>
              <a:rPr lang="en-US" dirty="0">
                <a:solidFill>
                  <a:srgbClr val="0070C0"/>
                </a:solidFill>
              </a:rPr>
              <a:t>) </a:t>
            </a:r>
            <a:r>
              <a:rPr lang="en-US" dirty="0" err="1">
                <a:solidFill>
                  <a:srgbClr val="0070C0"/>
                </a:solidFill>
              </a:rPr>
              <a:t>Hoàn</a:t>
            </a:r>
            <a:r>
              <a:rPr lang="en-US" dirty="0">
                <a:solidFill>
                  <a:srgbClr val="0070C0"/>
                </a:solidFill>
              </a:rPr>
              <a:t> </a:t>
            </a:r>
            <a:r>
              <a:rPr lang="en-US" dirty="0" err="1">
                <a:solidFill>
                  <a:srgbClr val="0070C0"/>
                </a:solidFill>
              </a:rPr>
              <a:t>thiện</a:t>
            </a:r>
            <a:r>
              <a:rPr lang="en-US" dirty="0">
                <a:solidFill>
                  <a:srgbClr val="0070C0"/>
                </a:solidFill>
              </a:rPr>
              <a:t> </a:t>
            </a:r>
            <a:r>
              <a:rPr lang="en-US" dirty="0" err="1">
                <a:solidFill>
                  <a:srgbClr val="0070C0"/>
                </a:solidFill>
              </a:rPr>
              <a:t>bảng</a:t>
            </a:r>
            <a:r>
              <a:rPr lang="en-US" dirty="0">
                <a:solidFill>
                  <a:srgbClr val="0070C0"/>
                </a:solidFill>
              </a:rPr>
              <a:t> </a:t>
            </a:r>
            <a:r>
              <a:rPr lang="en-US" dirty="0" err="1">
                <a:solidFill>
                  <a:srgbClr val="0070C0"/>
                </a:solidFill>
              </a:rPr>
              <a:t>sau</a:t>
            </a:r>
            <a:r>
              <a:rPr lang="en-US" dirty="0">
                <a:solidFill>
                  <a:srgbClr val="0070C0"/>
                </a:solidFill>
              </a:rPr>
              <a:t> </a:t>
            </a:r>
            <a:r>
              <a:rPr lang="en-US" dirty="0" err="1">
                <a:solidFill>
                  <a:srgbClr val="0070C0"/>
                </a:solidFill>
              </a:rPr>
              <a:t>vào</a:t>
            </a:r>
            <a:r>
              <a:rPr lang="en-US" dirty="0">
                <a:solidFill>
                  <a:srgbClr val="0070C0"/>
                </a:solidFill>
              </a:rPr>
              <a:t> </a:t>
            </a:r>
            <a:r>
              <a:rPr lang="en-US" dirty="0" err="1">
                <a:solidFill>
                  <a:srgbClr val="0070C0"/>
                </a:solidFill>
              </a:rPr>
              <a:t>vở</a:t>
            </a:r>
            <a:r>
              <a:rPr lang="en-US" dirty="0">
                <a:solidFill>
                  <a:srgbClr val="0070C0"/>
                </a:solidFill>
              </a:rPr>
              <a:t>:</a:t>
            </a:r>
          </a:p>
        </p:txBody>
      </p:sp>
      <p:sp>
        <p:nvSpPr>
          <p:cNvPr id="5" name="TextBox 4"/>
          <p:cNvSpPr txBox="1"/>
          <p:nvPr/>
        </p:nvSpPr>
        <p:spPr>
          <a:xfrm>
            <a:off x="1262130" y="4454451"/>
            <a:ext cx="4314001" cy="769441"/>
          </a:xfrm>
          <a:prstGeom prst="rect">
            <a:avLst/>
          </a:prstGeom>
        </p:spPr>
        <p:txBody>
          <a:bodyPr wrap="square">
            <a:spAutoFit/>
          </a:bodyPr>
          <a:lstStyle>
            <a:defPPr>
              <a:defRPr lang="vi-VN"/>
            </a:defPPr>
            <a:lvl1pPr>
              <a:defRPr sz="2200" b="1" i="1">
                <a:solidFill>
                  <a:srgbClr val="FF0000"/>
                </a:solidFill>
                <a:latin typeface="Times New Roman" pitchFamily="18" charset="0"/>
                <a:cs typeface="Times New Roman" pitchFamily="18" charset="0"/>
              </a:defRPr>
            </a:lvl1pPr>
          </a:lstStyle>
          <a:p>
            <a:r>
              <a:rPr lang="en-US" dirty="0"/>
              <a:t>b) </a:t>
            </a:r>
            <a:r>
              <a:rPr lang="en-US" dirty="0" err="1">
                <a:solidFill>
                  <a:srgbClr val="0070C0"/>
                </a:solidFill>
              </a:rPr>
              <a:t>Nhận</a:t>
            </a:r>
            <a:r>
              <a:rPr lang="en-US" dirty="0">
                <a:solidFill>
                  <a:srgbClr val="0070C0"/>
                </a:solidFill>
              </a:rPr>
              <a:t> </a:t>
            </a:r>
            <a:r>
              <a:rPr lang="en-US" dirty="0" err="1">
                <a:solidFill>
                  <a:srgbClr val="0070C0"/>
                </a:solidFill>
              </a:rPr>
              <a:t>xét</a:t>
            </a:r>
            <a:r>
              <a:rPr lang="en-US" dirty="0">
                <a:solidFill>
                  <a:srgbClr val="0070C0"/>
                </a:solidFill>
              </a:rPr>
              <a:t> </a:t>
            </a:r>
            <a:r>
              <a:rPr lang="en-US" dirty="0" err="1">
                <a:solidFill>
                  <a:srgbClr val="0070C0"/>
                </a:solidFill>
              </a:rPr>
              <a:t>về</a:t>
            </a:r>
            <a:r>
              <a:rPr lang="en-US" dirty="0">
                <a:solidFill>
                  <a:srgbClr val="0070C0"/>
                </a:solidFill>
              </a:rPr>
              <a:t> </a:t>
            </a:r>
            <a:r>
              <a:rPr lang="en-US" dirty="0" err="1">
                <a:solidFill>
                  <a:srgbClr val="0070C0"/>
                </a:solidFill>
              </a:rPr>
              <a:t>tích</a:t>
            </a:r>
            <a:r>
              <a:rPr lang="en-US" dirty="0">
                <a:solidFill>
                  <a:srgbClr val="0070C0"/>
                </a:solidFill>
              </a:rPr>
              <a:t>:</a:t>
            </a:r>
          </a:p>
          <a:p>
            <a:r>
              <a:rPr lang="en-US" dirty="0">
                <a:solidFill>
                  <a:srgbClr val="0070C0"/>
                </a:solidFill>
              </a:rPr>
              <a:t>ƯCLN(a, b).BCNN(a, b) </a:t>
            </a:r>
            <a:r>
              <a:rPr lang="en-US" dirty="0" err="1">
                <a:solidFill>
                  <a:srgbClr val="0070C0"/>
                </a:solidFill>
              </a:rPr>
              <a:t>và</a:t>
            </a:r>
            <a:r>
              <a:rPr lang="en-US" dirty="0">
                <a:solidFill>
                  <a:srgbClr val="0070C0"/>
                </a:solidFill>
              </a:rPr>
              <a:t> </a:t>
            </a:r>
            <a:r>
              <a:rPr lang="en-US" dirty="0" err="1">
                <a:solidFill>
                  <a:srgbClr val="0070C0"/>
                </a:solidFill>
              </a:rPr>
              <a:t>tích</a:t>
            </a:r>
            <a:r>
              <a:rPr lang="en-US" dirty="0">
                <a:solidFill>
                  <a:srgbClr val="0070C0"/>
                </a:solidFill>
              </a:rPr>
              <a:t> </a:t>
            </a:r>
            <a:r>
              <a:rPr lang="en-US" dirty="0" err="1">
                <a:solidFill>
                  <a:srgbClr val="0070C0"/>
                </a:solidFill>
              </a:rPr>
              <a:t>a.b</a:t>
            </a:r>
            <a:endParaRPr lang="en-US" dirty="0">
              <a:solidFill>
                <a:srgbClr val="0070C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827573251"/>
              </p:ext>
            </p:extLst>
          </p:nvPr>
        </p:nvGraphicFramePr>
        <p:xfrm>
          <a:off x="7567247" y="1755287"/>
          <a:ext cx="2165684" cy="2280347"/>
        </p:xfrm>
        <a:graphic>
          <a:graphicData uri="http://schemas.openxmlformats.org/drawingml/2006/table">
            <a:tbl>
              <a:tblPr>
                <a:tableStyleId>{073A0DAA-6AF3-43AB-8588-CEC1D06C72B9}</a:tableStyleId>
              </a:tblPr>
              <a:tblGrid>
                <a:gridCol w="2165684"/>
              </a:tblGrid>
              <a:tr h="473885">
                <a:tc>
                  <a:txBody>
                    <a:bodyPr/>
                    <a:lstStyle/>
                    <a:p>
                      <a:pPr algn="ctr" fontAlgn="t"/>
                      <a:r>
                        <a:rPr lang="vi-VN" sz="2200" b="1" dirty="0" smtClean="0">
                          <a:solidFill>
                            <a:schemeClr val="accent1">
                              <a:lumMod val="50000"/>
                            </a:schemeClr>
                          </a:solidFill>
                          <a:effectLst/>
                          <a:latin typeface="Bahnschrift SemiBold Condensed" panose="020B0502040204020203" pitchFamily="34" charset="0"/>
                        </a:rPr>
                        <a:t>20</a:t>
                      </a:r>
                      <a:endParaRPr lang="vi-VN" sz="2200" b="1" dirty="0">
                        <a:solidFill>
                          <a:schemeClr val="accent1">
                            <a:lumMod val="50000"/>
                          </a:schemeClr>
                        </a:solidFill>
                        <a:effectLst/>
                        <a:latin typeface="Bahnschrift SemiBold Condensed" panose="020B0502040204020203" pitchFamily="34" charset="0"/>
                      </a:endParaRPr>
                    </a:p>
                  </a:txBody>
                  <a:tcPr marL="31750" marR="31750" marT="31750" marB="31750"/>
                </a:tc>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420</a:t>
                      </a:r>
                    </a:p>
                  </a:txBody>
                  <a:tcPr marL="31750" marR="31750" marT="31750" marB="31750"/>
                </a:tc>
              </a:tr>
              <a:tr h="858692">
                <a:tc>
                  <a:txBody>
                    <a:bodyPr/>
                    <a:lstStyle/>
                    <a:p>
                      <a:pPr algn="ctr" fontAlgn="t"/>
                      <a:r>
                        <a:rPr lang="vi-VN" sz="2200" b="1" dirty="0">
                          <a:solidFill>
                            <a:schemeClr val="accent1">
                              <a:lumMod val="50000"/>
                            </a:schemeClr>
                          </a:solidFill>
                          <a:effectLst/>
                          <a:latin typeface="Bahnschrift SemiBold Condensed" panose="020B0502040204020203" pitchFamily="34" charset="0"/>
                        </a:rPr>
                        <a:t>8 400</a:t>
                      </a:r>
                    </a:p>
                  </a:txBody>
                  <a:tcPr marL="31750" marR="31750" marT="31750" marB="31750"/>
                </a:tc>
              </a:tr>
              <a:tr h="473885">
                <a:tc>
                  <a:txBody>
                    <a:bodyPr/>
                    <a:lstStyle/>
                    <a:p>
                      <a:pPr algn="ctr" fontAlgn="t"/>
                      <a:r>
                        <a:rPr lang="vi-VN" sz="2200" b="1" dirty="0">
                          <a:solidFill>
                            <a:schemeClr val="accent1">
                              <a:lumMod val="50000"/>
                            </a:schemeClr>
                          </a:solidFill>
                          <a:effectLst/>
                          <a:latin typeface="Bahnschrift SemiBold Condensed" panose="020B0502040204020203" pitchFamily="34" charset="0"/>
                        </a:rPr>
                        <a:t>8 400</a:t>
                      </a:r>
                    </a:p>
                  </a:txBody>
                  <a:tcPr marL="31750" marR="31750" marT="31750" marB="31750"/>
                </a:tc>
              </a:tr>
            </a:tbl>
          </a:graphicData>
        </a:graphic>
      </p:graphicFrame>
    </p:spTree>
    <p:extLst>
      <p:ext uri="{BB962C8B-B14F-4D97-AF65-F5344CB8AC3E}">
        <p14:creationId xmlns:p14="http://schemas.microsoft.com/office/powerpoint/2010/main" val="14254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2582</TotalTime>
  <Words>1045</Words>
  <Application>Microsoft Office PowerPoint</Application>
  <PresentationFormat>Custom</PresentationFormat>
  <Paragraphs>155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BEAN</dc:creator>
  <cp:lastModifiedBy>FPT</cp:lastModifiedBy>
  <cp:revision>196</cp:revision>
  <dcterms:created xsi:type="dcterms:W3CDTF">2021-06-12T02:17:51Z</dcterms:created>
  <dcterms:modified xsi:type="dcterms:W3CDTF">2021-10-19T05:21:29Z</dcterms:modified>
</cp:coreProperties>
</file>